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64" r:id="rId4"/>
    <p:sldId id="276" r:id="rId5"/>
    <p:sldId id="259" r:id="rId6"/>
    <p:sldId id="260" r:id="rId7"/>
    <p:sldId id="262" r:id="rId8"/>
    <p:sldId id="283" r:id="rId9"/>
    <p:sldId id="284" r:id="rId10"/>
    <p:sldId id="263" r:id="rId11"/>
    <p:sldId id="265" r:id="rId12"/>
    <p:sldId id="282" r:id="rId13"/>
    <p:sldId id="266" r:id="rId14"/>
    <p:sldId id="268" r:id="rId15"/>
    <p:sldId id="275" r:id="rId16"/>
    <p:sldId id="270" r:id="rId17"/>
    <p:sldId id="277" r:id="rId18"/>
    <p:sldId id="271" r:id="rId19"/>
    <p:sldId id="273" r:id="rId20"/>
    <p:sldId id="272" r:id="rId21"/>
    <p:sldId id="279" r:id="rId22"/>
    <p:sldId id="280" r:id="rId23"/>
    <p:sldId id="278" r:id="rId24"/>
    <p:sldId id="274" r:id="rId25"/>
    <p:sldId id="281"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8" d="100"/>
          <a:sy n="88" d="100"/>
        </p:scale>
        <p:origin x="-1062" y="-96"/>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828D62F-DD83-49F2-9269-3D7BBCEDC7D7}" type="datetimeFigureOut">
              <a:rPr lang="en-US" smtClean="0"/>
              <a:pPr/>
              <a:t>5/23/2012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5D69CFF-EC4E-41F7-A931-BCB61EABF5C2}" type="slidenum">
              <a:rPr lang="en-US" smtClean="0"/>
              <a:pPr/>
              <a:t>‹#›</a:t>
            </a:fld>
            <a:endParaRPr lang="en-US"/>
          </a:p>
        </p:txBody>
      </p:sp>
    </p:spTree>
    <p:extLst>
      <p:ext uri="{BB962C8B-B14F-4D97-AF65-F5344CB8AC3E}">
        <p14:creationId xmlns="" xmlns:p14="http://schemas.microsoft.com/office/powerpoint/2010/main" val="6909710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5D69CFF-EC4E-41F7-A931-BCB61EABF5C2}"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5D69CFF-EC4E-41F7-A931-BCB61EABF5C2}"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5D69CFF-EC4E-41F7-A931-BCB61EABF5C2}"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5D69CFF-EC4E-41F7-A931-BCB61EABF5C2}"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5D69CFF-EC4E-41F7-A931-BCB61EABF5C2}"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5D69CFF-EC4E-41F7-A931-BCB61EABF5C2}"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5D69CFF-EC4E-41F7-A931-BCB61EABF5C2}"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5D69CFF-EC4E-41F7-A931-BCB61EABF5C2}"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5D69CFF-EC4E-41F7-A931-BCB61EABF5C2}"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5D69CFF-EC4E-41F7-A931-BCB61EABF5C2}"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5D69CFF-EC4E-41F7-A931-BCB61EABF5C2}"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5D69CFF-EC4E-41F7-A931-BCB61EABF5C2}"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5D69CFF-EC4E-41F7-A931-BCB61EABF5C2}"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5D69CFF-EC4E-41F7-A931-BCB61EABF5C2}"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5D69CFF-EC4E-41F7-A931-BCB61EABF5C2}"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5D69CFF-EC4E-41F7-A931-BCB61EABF5C2}"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5D69CFF-EC4E-41F7-A931-BCB61EABF5C2}"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5D69CFF-EC4E-41F7-A931-BCB61EABF5C2}" type="slidenum">
              <a:rPr lang="en-US" smtClean="0"/>
              <a:pPr/>
              <a:t>25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5D69CFF-EC4E-41F7-A931-BCB61EABF5C2}"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5D69CFF-EC4E-41F7-A931-BCB61EABF5C2}"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5D69CFF-EC4E-41F7-A931-BCB61EABF5C2}"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5D69CFF-EC4E-41F7-A931-BCB61EABF5C2}"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5D69CFF-EC4E-41F7-A931-BCB61EABF5C2}"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5D69CFF-EC4E-41F7-A931-BCB61EABF5C2}"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5D69CFF-EC4E-41F7-A931-BCB61EABF5C2}"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6A6830E-4CB9-4E24-A62A-13EEED75F560}" type="datetime1">
              <a:rPr lang="en-US" smtClean="0"/>
              <a:pPr/>
              <a:t>5/23/2012</a:t>
            </a:fld>
            <a:endParaRPr lang="en-US"/>
          </a:p>
        </p:txBody>
      </p:sp>
      <p:sp>
        <p:nvSpPr>
          <p:cNvPr id="5" name="Footer Placeholder 4"/>
          <p:cNvSpPr>
            <a:spLocks noGrp="1"/>
          </p:cNvSpPr>
          <p:nvPr>
            <p:ph type="ftr" sz="quarter" idx="11"/>
          </p:nvPr>
        </p:nvSpPr>
        <p:spPr/>
        <p:txBody>
          <a:bodyPr/>
          <a:lstStyle/>
          <a:p>
            <a:r>
              <a:rPr lang="en-US" smtClean="0"/>
              <a:t>FBA Insurance  Tax Seminar FATCA Panel</a:t>
            </a:r>
            <a:endParaRPr lang="en-US"/>
          </a:p>
        </p:txBody>
      </p:sp>
      <p:sp>
        <p:nvSpPr>
          <p:cNvPr id="6" name="Slide Number Placeholder 5"/>
          <p:cNvSpPr>
            <a:spLocks noGrp="1"/>
          </p:cNvSpPr>
          <p:nvPr>
            <p:ph type="sldNum" sz="quarter" idx="12"/>
          </p:nvPr>
        </p:nvSpPr>
        <p:spPr/>
        <p:txBody>
          <a:bodyPr/>
          <a:lstStyle/>
          <a:p>
            <a:fld id="{55E84C0D-0155-4273-A82F-DFBDA477DC30}" type="slidenum">
              <a:rPr lang="en-US" smtClean="0"/>
              <a:pPr/>
              <a:t>‹#›</a:t>
            </a:fld>
            <a:endParaRPr lang="en-US"/>
          </a:p>
        </p:txBody>
      </p:sp>
    </p:spTree>
    <p:extLst>
      <p:ext uri="{BB962C8B-B14F-4D97-AF65-F5344CB8AC3E}">
        <p14:creationId xmlns="" xmlns:p14="http://schemas.microsoft.com/office/powerpoint/2010/main" val="14970745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EE6D3A-3664-4151-9E6C-729569E6F1BA}" type="datetime1">
              <a:rPr lang="en-US" smtClean="0"/>
              <a:pPr/>
              <a:t>5/23/2012</a:t>
            </a:fld>
            <a:endParaRPr lang="en-US"/>
          </a:p>
        </p:txBody>
      </p:sp>
      <p:sp>
        <p:nvSpPr>
          <p:cNvPr id="5" name="Footer Placeholder 4"/>
          <p:cNvSpPr>
            <a:spLocks noGrp="1"/>
          </p:cNvSpPr>
          <p:nvPr>
            <p:ph type="ftr" sz="quarter" idx="11"/>
          </p:nvPr>
        </p:nvSpPr>
        <p:spPr/>
        <p:txBody>
          <a:bodyPr/>
          <a:lstStyle/>
          <a:p>
            <a:r>
              <a:rPr lang="en-US" smtClean="0"/>
              <a:t>FBA Insurance  Tax Seminar FATCA Panel</a:t>
            </a:r>
            <a:endParaRPr lang="en-US"/>
          </a:p>
        </p:txBody>
      </p:sp>
      <p:sp>
        <p:nvSpPr>
          <p:cNvPr id="6" name="Slide Number Placeholder 5"/>
          <p:cNvSpPr>
            <a:spLocks noGrp="1"/>
          </p:cNvSpPr>
          <p:nvPr>
            <p:ph type="sldNum" sz="quarter" idx="12"/>
          </p:nvPr>
        </p:nvSpPr>
        <p:spPr/>
        <p:txBody>
          <a:bodyPr/>
          <a:lstStyle/>
          <a:p>
            <a:fld id="{55E84C0D-0155-4273-A82F-DFBDA477DC30}" type="slidenum">
              <a:rPr lang="en-US" smtClean="0"/>
              <a:pPr/>
              <a:t>‹#›</a:t>
            </a:fld>
            <a:endParaRPr lang="en-US"/>
          </a:p>
        </p:txBody>
      </p:sp>
    </p:spTree>
    <p:extLst>
      <p:ext uri="{BB962C8B-B14F-4D97-AF65-F5344CB8AC3E}">
        <p14:creationId xmlns="" xmlns:p14="http://schemas.microsoft.com/office/powerpoint/2010/main" val="26533183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6C5052-ABDF-4C7F-8916-789B58CFC6D4}" type="datetime1">
              <a:rPr lang="en-US" smtClean="0"/>
              <a:pPr/>
              <a:t>5/23/2012</a:t>
            </a:fld>
            <a:endParaRPr lang="en-US"/>
          </a:p>
        </p:txBody>
      </p:sp>
      <p:sp>
        <p:nvSpPr>
          <p:cNvPr id="5" name="Footer Placeholder 4"/>
          <p:cNvSpPr>
            <a:spLocks noGrp="1"/>
          </p:cNvSpPr>
          <p:nvPr>
            <p:ph type="ftr" sz="quarter" idx="11"/>
          </p:nvPr>
        </p:nvSpPr>
        <p:spPr/>
        <p:txBody>
          <a:bodyPr/>
          <a:lstStyle/>
          <a:p>
            <a:r>
              <a:rPr lang="en-US" smtClean="0"/>
              <a:t>FBA Insurance  Tax Seminar FATCA Panel</a:t>
            </a:r>
            <a:endParaRPr lang="en-US"/>
          </a:p>
        </p:txBody>
      </p:sp>
      <p:sp>
        <p:nvSpPr>
          <p:cNvPr id="6" name="Slide Number Placeholder 5"/>
          <p:cNvSpPr>
            <a:spLocks noGrp="1"/>
          </p:cNvSpPr>
          <p:nvPr>
            <p:ph type="sldNum" sz="quarter" idx="12"/>
          </p:nvPr>
        </p:nvSpPr>
        <p:spPr/>
        <p:txBody>
          <a:bodyPr/>
          <a:lstStyle/>
          <a:p>
            <a:fld id="{55E84C0D-0155-4273-A82F-DFBDA477DC30}" type="slidenum">
              <a:rPr lang="en-US" smtClean="0"/>
              <a:pPr/>
              <a:t>‹#›</a:t>
            </a:fld>
            <a:endParaRPr lang="en-US"/>
          </a:p>
        </p:txBody>
      </p:sp>
    </p:spTree>
    <p:extLst>
      <p:ext uri="{BB962C8B-B14F-4D97-AF65-F5344CB8AC3E}">
        <p14:creationId xmlns="" xmlns:p14="http://schemas.microsoft.com/office/powerpoint/2010/main" val="3650425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E0F4C6-44EE-4C42-826C-7F28E7939EF5}" type="datetime1">
              <a:rPr lang="en-US" smtClean="0"/>
              <a:pPr/>
              <a:t>5/23/2012</a:t>
            </a:fld>
            <a:endParaRPr lang="en-US"/>
          </a:p>
        </p:txBody>
      </p:sp>
      <p:sp>
        <p:nvSpPr>
          <p:cNvPr id="5" name="Footer Placeholder 4"/>
          <p:cNvSpPr>
            <a:spLocks noGrp="1"/>
          </p:cNvSpPr>
          <p:nvPr>
            <p:ph type="ftr" sz="quarter" idx="11"/>
          </p:nvPr>
        </p:nvSpPr>
        <p:spPr/>
        <p:txBody>
          <a:bodyPr/>
          <a:lstStyle/>
          <a:p>
            <a:r>
              <a:rPr lang="en-US" smtClean="0"/>
              <a:t>FBA Insurance  Tax Seminar FATCA Panel</a:t>
            </a:r>
            <a:endParaRPr lang="en-US"/>
          </a:p>
        </p:txBody>
      </p:sp>
      <p:sp>
        <p:nvSpPr>
          <p:cNvPr id="6" name="Slide Number Placeholder 5"/>
          <p:cNvSpPr>
            <a:spLocks noGrp="1"/>
          </p:cNvSpPr>
          <p:nvPr>
            <p:ph type="sldNum" sz="quarter" idx="12"/>
          </p:nvPr>
        </p:nvSpPr>
        <p:spPr/>
        <p:txBody>
          <a:bodyPr/>
          <a:lstStyle/>
          <a:p>
            <a:fld id="{55E84C0D-0155-4273-A82F-DFBDA477DC30}" type="slidenum">
              <a:rPr lang="en-US" smtClean="0"/>
              <a:pPr/>
              <a:t>‹#›</a:t>
            </a:fld>
            <a:endParaRPr lang="en-US"/>
          </a:p>
        </p:txBody>
      </p:sp>
    </p:spTree>
    <p:extLst>
      <p:ext uri="{BB962C8B-B14F-4D97-AF65-F5344CB8AC3E}">
        <p14:creationId xmlns="" xmlns:p14="http://schemas.microsoft.com/office/powerpoint/2010/main" val="23078935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DC20D94-DEB2-4E0A-9ADC-374C79D35733}" type="datetime1">
              <a:rPr lang="en-US" smtClean="0"/>
              <a:pPr/>
              <a:t>5/23/2012</a:t>
            </a:fld>
            <a:endParaRPr lang="en-US"/>
          </a:p>
        </p:txBody>
      </p:sp>
      <p:sp>
        <p:nvSpPr>
          <p:cNvPr id="5" name="Footer Placeholder 4"/>
          <p:cNvSpPr>
            <a:spLocks noGrp="1"/>
          </p:cNvSpPr>
          <p:nvPr>
            <p:ph type="ftr" sz="quarter" idx="11"/>
          </p:nvPr>
        </p:nvSpPr>
        <p:spPr/>
        <p:txBody>
          <a:bodyPr/>
          <a:lstStyle/>
          <a:p>
            <a:r>
              <a:rPr lang="en-US" smtClean="0"/>
              <a:t>FBA Insurance  Tax Seminar FATCA Panel</a:t>
            </a:r>
            <a:endParaRPr lang="en-US"/>
          </a:p>
        </p:txBody>
      </p:sp>
      <p:sp>
        <p:nvSpPr>
          <p:cNvPr id="6" name="Slide Number Placeholder 5"/>
          <p:cNvSpPr>
            <a:spLocks noGrp="1"/>
          </p:cNvSpPr>
          <p:nvPr>
            <p:ph type="sldNum" sz="quarter" idx="12"/>
          </p:nvPr>
        </p:nvSpPr>
        <p:spPr/>
        <p:txBody>
          <a:bodyPr/>
          <a:lstStyle/>
          <a:p>
            <a:fld id="{55E84C0D-0155-4273-A82F-DFBDA477DC30}" type="slidenum">
              <a:rPr lang="en-US" smtClean="0"/>
              <a:pPr/>
              <a:t>‹#›</a:t>
            </a:fld>
            <a:endParaRPr lang="en-US"/>
          </a:p>
        </p:txBody>
      </p:sp>
    </p:spTree>
    <p:extLst>
      <p:ext uri="{BB962C8B-B14F-4D97-AF65-F5344CB8AC3E}">
        <p14:creationId xmlns="" xmlns:p14="http://schemas.microsoft.com/office/powerpoint/2010/main" val="3967579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C587EBF-721B-4882-98D6-D9EB61CCB1D0}" type="datetime1">
              <a:rPr lang="en-US" smtClean="0"/>
              <a:pPr/>
              <a:t>5/23/2012</a:t>
            </a:fld>
            <a:endParaRPr lang="en-US"/>
          </a:p>
        </p:txBody>
      </p:sp>
      <p:sp>
        <p:nvSpPr>
          <p:cNvPr id="6" name="Footer Placeholder 5"/>
          <p:cNvSpPr>
            <a:spLocks noGrp="1"/>
          </p:cNvSpPr>
          <p:nvPr>
            <p:ph type="ftr" sz="quarter" idx="11"/>
          </p:nvPr>
        </p:nvSpPr>
        <p:spPr/>
        <p:txBody>
          <a:bodyPr/>
          <a:lstStyle/>
          <a:p>
            <a:r>
              <a:rPr lang="en-US" smtClean="0"/>
              <a:t>FBA Insurance  Tax Seminar FATCA Panel</a:t>
            </a:r>
            <a:endParaRPr lang="en-US"/>
          </a:p>
        </p:txBody>
      </p:sp>
      <p:sp>
        <p:nvSpPr>
          <p:cNvPr id="7" name="Slide Number Placeholder 6"/>
          <p:cNvSpPr>
            <a:spLocks noGrp="1"/>
          </p:cNvSpPr>
          <p:nvPr>
            <p:ph type="sldNum" sz="quarter" idx="12"/>
          </p:nvPr>
        </p:nvSpPr>
        <p:spPr/>
        <p:txBody>
          <a:bodyPr/>
          <a:lstStyle/>
          <a:p>
            <a:fld id="{55E84C0D-0155-4273-A82F-DFBDA477DC30}" type="slidenum">
              <a:rPr lang="en-US" smtClean="0"/>
              <a:pPr/>
              <a:t>‹#›</a:t>
            </a:fld>
            <a:endParaRPr lang="en-US"/>
          </a:p>
        </p:txBody>
      </p:sp>
    </p:spTree>
    <p:extLst>
      <p:ext uri="{BB962C8B-B14F-4D97-AF65-F5344CB8AC3E}">
        <p14:creationId xmlns="" xmlns:p14="http://schemas.microsoft.com/office/powerpoint/2010/main" val="12189218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1F11F1F-304D-4EE5-B0FE-55749CE074B6}" type="datetime1">
              <a:rPr lang="en-US" smtClean="0"/>
              <a:pPr/>
              <a:t>5/23/2012</a:t>
            </a:fld>
            <a:endParaRPr lang="en-US"/>
          </a:p>
        </p:txBody>
      </p:sp>
      <p:sp>
        <p:nvSpPr>
          <p:cNvPr id="8" name="Footer Placeholder 7"/>
          <p:cNvSpPr>
            <a:spLocks noGrp="1"/>
          </p:cNvSpPr>
          <p:nvPr>
            <p:ph type="ftr" sz="quarter" idx="11"/>
          </p:nvPr>
        </p:nvSpPr>
        <p:spPr/>
        <p:txBody>
          <a:bodyPr/>
          <a:lstStyle/>
          <a:p>
            <a:r>
              <a:rPr lang="en-US" smtClean="0"/>
              <a:t>FBA Insurance  Tax Seminar FATCA Panel</a:t>
            </a:r>
            <a:endParaRPr lang="en-US"/>
          </a:p>
        </p:txBody>
      </p:sp>
      <p:sp>
        <p:nvSpPr>
          <p:cNvPr id="9" name="Slide Number Placeholder 8"/>
          <p:cNvSpPr>
            <a:spLocks noGrp="1"/>
          </p:cNvSpPr>
          <p:nvPr>
            <p:ph type="sldNum" sz="quarter" idx="12"/>
          </p:nvPr>
        </p:nvSpPr>
        <p:spPr/>
        <p:txBody>
          <a:bodyPr/>
          <a:lstStyle/>
          <a:p>
            <a:fld id="{55E84C0D-0155-4273-A82F-DFBDA477DC30}" type="slidenum">
              <a:rPr lang="en-US" smtClean="0"/>
              <a:pPr/>
              <a:t>‹#›</a:t>
            </a:fld>
            <a:endParaRPr lang="en-US"/>
          </a:p>
        </p:txBody>
      </p:sp>
    </p:spTree>
    <p:extLst>
      <p:ext uri="{BB962C8B-B14F-4D97-AF65-F5344CB8AC3E}">
        <p14:creationId xmlns="" xmlns:p14="http://schemas.microsoft.com/office/powerpoint/2010/main" val="1690586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8106D56-18C6-4D88-81F8-F0330B3F6B4C}" type="datetime1">
              <a:rPr lang="en-US" smtClean="0"/>
              <a:pPr/>
              <a:t>5/23/2012</a:t>
            </a:fld>
            <a:endParaRPr lang="en-US"/>
          </a:p>
        </p:txBody>
      </p:sp>
      <p:sp>
        <p:nvSpPr>
          <p:cNvPr id="4" name="Footer Placeholder 3"/>
          <p:cNvSpPr>
            <a:spLocks noGrp="1"/>
          </p:cNvSpPr>
          <p:nvPr>
            <p:ph type="ftr" sz="quarter" idx="11"/>
          </p:nvPr>
        </p:nvSpPr>
        <p:spPr/>
        <p:txBody>
          <a:bodyPr/>
          <a:lstStyle/>
          <a:p>
            <a:r>
              <a:rPr lang="en-US" smtClean="0"/>
              <a:t>FBA Insurance  Tax Seminar FATCA Panel</a:t>
            </a:r>
            <a:endParaRPr lang="en-US"/>
          </a:p>
        </p:txBody>
      </p:sp>
      <p:sp>
        <p:nvSpPr>
          <p:cNvPr id="5" name="Slide Number Placeholder 4"/>
          <p:cNvSpPr>
            <a:spLocks noGrp="1"/>
          </p:cNvSpPr>
          <p:nvPr>
            <p:ph type="sldNum" sz="quarter" idx="12"/>
          </p:nvPr>
        </p:nvSpPr>
        <p:spPr/>
        <p:txBody>
          <a:bodyPr/>
          <a:lstStyle/>
          <a:p>
            <a:fld id="{55E84C0D-0155-4273-A82F-DFBDA477DC30}" type="slidenum">
              <a:rPr lang="en-US" smtClean="0"/>
              <a:pPr/>
              <a:t>‹#›</a:t>
            </a:fld>
            <a:endParaRPr lang="en-US"/>
          </a:p>
        </p:txBody>
      </p:sp>
    </p:spTree>
    <p:extLst>
      <p:ext uri="{BB962C8B-B14F-4D97-AF65-F5344CB8AC3E}">
        <p14:creationId xmlns="" xmlns:p14="http://schemas.microsoft.com/office/powerpoint/2010/main" val="1267172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9B28CA-005F-49FF-BF7F-FA4F6D803FD1}" type="datetime1">
              <a:rPr lang="en-US" smtClean="0"/>
              <a:pPr/>
              <a:t>5/23/2012</a:t>
            </a:fld>
            <a:endParaRPr lang="en-US"/>
          </a:p>
        </p:txBody>
      </p:sp>
      <p:sp>
        <p:nvSpPr>
          <p:cNvPr id="3" name="Footer Placeholder 2"/>
          <p:cNvSpPr>
            <a:spLocks noGrp="1"/>
          </p:cNvSpPr>
          <p:nvPr>
            <p:ph type="ftr" sz="quarter" idx="11"/>
          </p:nvPr>
        </p:nvSpPr>
        <p:spPr/>
        <p:txBody>
          <a:bodyPr/>
          <a:lstStyle/>
          <a:p>
            <a:r>
              <a:rPr lang="en-US" smtClean="0"/>
              <a:t>FBA Insurance  Tax Seminar FATCA Panel</a:t>
            </a:r>
            <a:endParaRPr lang="en-US"/>
          </a:p>
        </p:txBody>
      </p:sp>
      <p:sp>
        <p:nvSpPr>
          <p:cNvPr id="4" name="Slide Number Placeholder 3"/>
          <p:cNvSpPr>
            <a:spLocks noGrp="1"/>
          </p:cNvSpPr>
          <p:nvPr>
            <p:ph type="sldNum" sz="quarter" idx="12"/>
          </p:nvPr>
        </p:nvSpPr>
        <p:spPr/>
        <p:txBody>
          <a:bodyPr/>
          <a:lstStyle/>
          <a:p>
            <a:fld id="{55E84C0D-0155-4273-A82F-DFBDA477DC30}" type="slidenum">
              <a:rPr lang="en-US" smtClean="0"/>
              <a:pPr/>
              <a:t>‹#›</a:t>
            </a:fld>
            <a:endParaRPr lang="en-US"/>
          </a:p>
        </p:txBody>
      </p:sp>
    </p:spTree>
    <p:extLst>
      <p:ext uri="{BB962C8B-B14F-4D97-AF65-F5344CB8AC3E}">
        <p14:creationId xmlns="" xmlns:p14="http://schemas.microsoft.com/office/powerpoint/2010/main" val="32503752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DA394F-ED72-46B4-89D4-41ACDDFD48B7}" type="datetime1">
              <a:rPr lang="en-US" smtClean="0"/>
              <a:pPr/>
              <a:t>5/23/2012</a:t>
            </a:fld>
            <a:endParaRPr lang="en-US"/>
          </a:p>
        </p:txBody>
      </p:sp>
      <p:sp>
        <p:nvSpPr>
          <p:cNvPr id="6" name="Footer Placeholder 5"/>
          <p:cNvSpPr>
            <a:spLocks noGrp="1"/>
          </p:cNvSpPr>
          <p:nvPr>
            <p:ph type="ftr" sz="quarter" idx="11"/>
          </p:nvPr>
        </p:nvSpPr>
        <p:spPr/>
        <p:txBody>
          <a:bodyPr/>
          <a:lstStyle/>
          <a:p>
            <a:r>
              <a:rPr lang="en-US" smtClean="0"/>
              <a:t>FBA Insurance  Tax Seminar FATCA Panel</a:t>
            </a:r>
            <a:endParaRPr lang="en-US"/>
          </a:p>
        </p:txBody>
      </p:sp>
      <p:sp>
        <p:nvSpPr>
          <p:cNvPr id="7" name="Slide Number Placeholder 6"/>
          <p:cNvSpPr>
            <a:spLocks noGrp="1"/>
          </p:cNvSpPr>
          <p:nvPr>
            <p:ph type="sldNum" sz="quarter" idx="12"/>
          </p:nvPr>
        </p:nvSpPr>
        <p:spPr/>
        <p:txBody>
          <a:bodyPr/>
          <a:lstStyle/>
          <a:p>
            <a:fld id="{55E84C0D-0155-4273-A82F-DFBDA477DC30}" type="slidenum">
              <a:rPr lang="en-US" smtClean="0"/>
              <a:pPr/>
              <a:t>‹#›</a:t>
            </a:fld>
            <a:endParaRPr lang="en-US"/>
          </a:p>
        </p:txBody>
      </p:sp>
    </p:spTree>
    <p:extLst>
      <p:ext uri="{BB962C8B-B14F-4D97-AF65-F5344CB8AC3E}">
        <p14:creationId xmlns="" xmlns:p14="http://schemas.microsoft.com/office/powerpoint/2010/main" val="2016051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7392EF-2503-4C8B-89F2-5BEA8DB86A12}" type="datetime1">
              <a:rPr lang="en-US" smtClean="0"/>
              <a:pPr/>
              <a:t>5/23/2012</a:t>
            </a:fld>
            <a:endParaRPr lang="en-US"/>
          </a:p>
        </p:txBody>
      </p:sp>
      <p:sp>
        <p:nvSpPr>
          <p:cNvPr id="6" name="Footer Placeholder 5"/>
          <p:cNvSpPr>
            <a:spLocks noGrp="1"/>
          </p:cNvSpPr>
          <p:nvPr>
            <p:ph type="ftr" sz="quarter" idx="11"/>
          </p:nvPr>
        </p:nvSpPr>
        <p:spPr/>
        <p:txBody>
          <a:bodyPr/>
          <a:lstStyle/>
          <a:p>
            <a:r>
              <a:rPr lang="en-US" smtClean="0"/>
              <a:t>FBA Insurance  Tax Seminar FATCA Panel</a:t>
            </a:r>
            <a:endParaRPr lang="en-US"/>
          </a:p>
        </p:txBody>
      </p:sp>
      <p:sp>
        <p:nvSpPr>
          <p:cNvPr id="7" name="Slide Number Placeholder 6"/>
          <p:cNvSpPr>
            <a:spLocks noGrp="1"/>
          </p:cNvSpPr>
          <p:nvPr>
            <p:ph type="sldNum" sz="quarter" idx="12"/>
          </p:nvPr>
        </p:nvSpPr>
        <p:spPr/>
        <p:txBody>
          <a:bodyPr/>
          <a:lstStyle/>
          <a:p>
            <a:fld id="{55E84C0D-0155-4273-A82F-DFBDA477DC30}" type="slidenum">
              <a:rPr lang="en-US" smtClean="0"/>
              <a:pPr/>
              <a:t>‹#›</a:t>
            </a:fld>
            <a:endParaRPr lang="en-US"/>
          </a:p>
        </p:txBody>
      </p:sp>
    </p:spTree>
    <p:extLst>
      <p:ext uri="{BB962C8B-B14F-4D97-AF65-F5344CB8AC3E}">
        <p14:creationId xmlns="" xmlns:p14="http://schemas.microsoft.com/office/powerpoint/2010/main" val="29994603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E07821-17D9-497B-A1F1-3C9D1C1FFDAA}" type="datetime1">
              <a:rPr lang="en-US" smtClean="0"/>
              <a:pPr/>
              <a:t>5/23/2012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FBA Insurance  Tax Seminar FATCA Panel</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E84C0D-0155-4273-A82F-DFBDA477DC30}" type="slidenum">
              <a:rPr lang="en-US" smtClean="0"/>
              <a:pPr/>
              <a:t>‹#›</a:t>
            </a:fld>
            <a:endParaRPr lang="en-US"/>
          </a:p>
        </p:txBody>
      </p:sp>
    </p:spTree>
    <p:extLst>
      <p:ext uri="{BB962C8B-B14F-4D97-AF65-F5344CB8AC3E}">
        <p14:creationId xmlns="" xmlns:p14="http://schemas.microsoft.com/office/powerpoint/2010/main" val="20559695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Impact of FATCA on Insurance Companies </a:t>
            </a:r>
            <a:endParaRPr lang="en-US" dirty="0"/>
          </a:p>
        </p:txBody>
      </p:sp>
      <p:sp>
        <p:nvSpPr>
          <p:cNvPr id="3" name="Subtitle 2"/>
          <p:cNvSpPr>
            <a:spLocks noGrp="1"/>
          </p:cNvSpPr>
          <p:nvPr>
            <p:ph type="subTitle" idx="1"/>
          </p:nvPr>
        </p:nvSpPr>
        <p:spPr/>
        <p:txBody>
          <a:bodyPr>
            <a:normAutofit fontScale="40000" lnSpcReduction="20000"/>
          </a:bodyPr>
          <a:lstStyle/>
          <a:p>
            <a:r>
              <a:rPr lang="en-US" sz="4000" b="1" dirty="0" smtClean="0"/>
              <a:t>Federal Bar Association Insurance Tax Seminar</a:t>
            </a:r>
          </a:p>
          <a:p>
            <a:r>
              <a:rPr lang="en-US" sz="4000" b="1" dirty="0" smtClean="0"/>
              <a:t>May 31, 2012</a:t>
            </a:r>
          </a:p>
          <a:p>
            <a:endParaRPr lang="en-US" dirty="0" smtClean="0"/>
          </a:p>
          <a:p>
            <a:r>
              <a:rPr lang="en-US" dirty="0" smtClean="0"/>
              <a:t>Josephine </a:t>
            </a:r>
            <a:r>
              <a:rPr lang="en-US" dirty="0"/>
              <a:t>Firehock, Internal Revenue Service</a:t>
            </a:r>
          </a:p>
          <a:p>
            <a:r>
              <a:rPr lang="en-US" dirty="0" smtClean="0"/>
              <a:t>Brion D. Graber, Scribner, Hall &amp; Thompson, LLP</a:t>
            </a:r>
          </a:p>
          <a:p>
            <a:r>
              <a:rPr lang="en-US" dirty="0" smtClean="0"/>
              <a:t>Mandana Parsazad, American Council of Life Insurers</a:t>
            </a:r>
          </a:p>
          <a:p>
            <a:r>
              <a:rPr lang="en-US" dirty="0" smtClean="0"/>
              <a:t>Michael Plowgian, Department of Treasury</a:t>
            </a:r>
          </a:p>
          <a:p>
            <a:r>
              <a:rPr lang="en-US" dirty="0" smtClean="0"/>
              <a:t>Brenda Viehe-Naess, Washington Advocates Group</a:t>
            </a:r>
          </a:p>
        </p:txBody>
      </p:sp>
      <p:sp>
        <p:nvSpPr>
          <p:cNvPr id="4" name="Footer Placeholder 3"/>
          <p:cNvSpPr>
            <a:spLocks noGrp="1"/>
          </p:cNvSpPr>
          <p:nvPr>
            <p:ph type="ftr" sz="quarter" idx="11"/>
          </p:nvPr>
        </p:nvSpPr>
        <p:spPr/>
        <p:txBody>
          <a:bodyPr/>
          <a:lstStyle/>
          <a:p>
            <a:r>
              <a:rPr lang="en-US" dirty="0" smtClean="0"/>
              <a:t>FBA Insurance  Tax Seminar FATCA Panel</a:t>
            </a:r>
            <a:endParaRPr lang="en-US" dirty="0"/>
          </a:p>
        </p:txBody>
      </p:sp>
      <p:sp>
        <p:nvSpPr>
          <p:cNvPr id="5" name="Slide Number Placeholder 4"/>
          <p:cNvSpPr>
            <a:spLocks noGrp="1"/>
          </p:cNvSpPr>
          <p:nvPr>
            <p:ph type="sldNum" sz="quarter" idx="12"/>
          </p:nvPr>
        </p:nvSpPr>
        <p:spPr/>
        <p:txBody>
          <a:bodyPr/>
          <a:lstStyle/>
          <a:p>
            <a:fld id="{55E84C0D-0155-4273-A82F-DFBDA477DC30}" type="slidenum">
              <a:rPr lang="en-US" smtClean="0"/>
              <a:pPr/>
              <a:t>1</a:t>
            </a:fld>
            <a:endParaRPr lang="en-US" dirty="0"/>
          </a:p>
        </p:txBody>
      </p:sp>
    </p:spTree>
    <p:extLst>
      <p:ext uri="{BB962C8B-B14F-4D97-AF65-F5344CB8AC3E}">
        <p14:creationId xmlns="" xmlns:p14="http://schemas.microsoft.com/office/powerpoint/2010/main" val="21028512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Definitions: Life Insurance &amp; Annuity</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Life insurance defined by reference to Sec. 7702, without regard to cash value accumulation test, guideline premium test, cash value corridor, flexible premium rules, and investment diversification rules. </a:t>
            </a:r>
          </a:p>
          <a:p>
            <a:pPr lvl="2"/>
            <a:r>
              <a:rPr lang="en-US" dirty="0" smtClean="0"/>
              <a:t>Prop. Reg. Sec. 1.1471-1(b)(35)</a:t>
            </a:r>
          </a:p>
          <a:p>
            <a:r>
              <a:rPr lang="en-US" dirty="0" smtClean="0"/>
              <a:t>Annuity defined by reference to Code Sec. 72</a:t>
            </a:r>
          </a:p>
          <a:p>
            <a:pPr lvl="2"/>
            <a:r>
              <a:rPr lang="en-US" dirty="0"/>
              <a:t>Prop. Reg. Sec. 1.1471-1(b</a:t>
            </a:r>
            <a:r>
              <a:rPr lang="en-US" dirty="0" smtClean="0"/>
              <a:t>)(</a:t>
            </a:r>
            <a:r>
              <a:rPr lang="en-US" dirty="0"/>
              <a:t>4</a:t>
            </a:r>
            <a:r>
              <a:rPr lang="en-US" dirty="0" smtClean="0"/>
              <a:t>)</a:t>
            </a:r>
          </a:p>
          <a:p>
            <a:pPr lvl="2"/>
            <a:r>
              <a:rPr lang="en-US" dirty="0" smtClean="0"/>
              <a:t>If contract does not qualify as annuity, it is depository account</a:t>
            </a:r>
          </a:p>
          <a:p>
            <a:r>
              <a:rPr lang="en-US" dirty="0" smtClean="0"/>
              <a:t>How will Matterhorn’s staff know what these Code references mean</a:t>
            </a:r>
            <a:r>
              <a:rPr lang="en-US" dirty="0"/>
              <a:t>? Why not say “under applicable law</a:t>
            </a:r>
            <a:r>
              <a:rPr lang="en-US" dirty="0" smtClean="0"/>
              <a:t>?”</a:t>
            </a:r>
          </a:p>
          <a:p>
            <a:r>
              <a:rPr lang="en-US" dirty="0" smtClean="0"/>
              <a:t>Alternate statement in Code Sec. </a:t>
            </a:r>
            <a:r>
              <a:rPr lang="en-US" dirty="0"/>
              <a:t>953(e)(5)(</a:t>
            </a:r>
            <a:r>
              <a:rPr lang="en-US" dirty="0" smtClean="0"/>
              <a:t>A) ---“contract regulated as a life insurance or annuity contract by the corporation’s … home country.”</a:t>
            </a:r>
            <a:endParaRPr lang="en-US" dirty="0"/>
          </a:p>
        </p:txBody>
      </p:sp>
      <p:sp>
        <p:nvSpPr>
          <p:cNvPr id="4" name="Footer Placeholder 3"/>
          <p:cNvSpPr>
            <a:spLocks noGrp="1"/>
          </p:cNvSpPr>
          <p:nvPr>
            <p:ph type="ftr" sz="quarter" idx="11"/>
          </p:nvPr>
        </p:nvSpPr>
        <p:spPr/>
        <p:txBody>
          <a:bodyPr/>
          <a:lstStyle/>
          <a:p>
            <a:r>
              <a:rPr lang="en-US" smtClean="0"/>
              <a:t>FBA Insurance  Tax Seminar FATCA Panel</a:t>
            </a:r>
            <a:endParaRPr lang="en-US"/>
          </a:p>
        </p:txBody>
      </p:sp>
      <p:sp>
        <p:nvSpPr>
          <p:cNvPr id="5" name="Slide Number Placeholder 4"/>
          <p:cNvSpPr>
            <a:spLocks noGrp="1"/>
          </p:cNvSpPr>
          <p:nvPr>
            <p:ph type="sldNum" sz="quarter" idx="12"/>
          </p:nvPr>
        </p:nvSpPr>
        <p:spPr/>
        <p:txBody>
          <a:bodyPr/>
          <a:lstStyle/>
          <a:p>
            <a:fld id="{55E84C0D-0155-4273-A82F-DFBDA477DC30}" type="slidenum">
              <a:rPr lang="en-US" smtClean="0"/>
              <a:pPr/>
              <a:t>10</a:t>
            </a:fld>
            <a:endParaRPr lang="en-US"/>
          </a:p>
        </p:txBody>
      </p:sp>
    </p:spTree>
    <p:extLst>
      <p:ext uri="{BB962C8B-B14F-4D97-AF65-F5344CB8AC3E}">
        <p14:creationId xmlns="" xmlns:p14="http://schemas.microsoft.com/office/powerpoint/2010/main" val="12439878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Exceptions to Financial Account: Pensions and Savings Plans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Pension Plans and Personal Retirement Accounts are excluded from definition of FFI</a:t>
            </a:r>
          </a:p>
          <a:p>
            <a:r>
              <a:rPr lang="en-US" u="sng" dirty="0" smtClean="0"/>
              <a:t>Pensions</a:t>
            </a:r>
            <a:r>
              <a:rPr lang="en-US" dirty="0" smtClean="0"/>
              <a:t>: </a:t>
            </a:r>
          </a:p>
          <a:p>
            <a:pPr lvl="1"/>
            <a:r>
              <a:rPr lang="en-US" dirty="0" smtClean="0"/>
              <a:t>Contributions by employer, government, employee  limited by reference to earned income; </a:t>
            </a:r>
          </a:p>
          <a:p>
            <a:pPr lvl="1"/>
            <a:r>
              <a:rPr lang="en-US" dirty="0" smtClean="0"/>
              <a:t>no single beneficiary has rights to more than 5% of assets; </a:t>
            </a:r>
          </a:p>
          <a:p>
            <a:pPr lvl="1"/>
            <a:r>
              <a:rPr lang="en-US" dirty="0" smtClean="0"/>
              <a:t>tax-favored treatment of contributions and investment income </a:t>
            </a:r>
            <a:r>
              <a:rPr lang="en-US" i="1" dirty="0" smtClean="0"/>
              <a:t>or</a:t>
            </a:r>
            <a:r>
              <a:rPr lang="en-US" dirty="0" smtClean="0"/>
              <a:t> at least 50% of contributions from employer or government</a:t>
            </a:r>
          </a:p>
          <a:p>
            <a:pPr lvl="3"/>
            <a:r>
              <a:rPr lang="en-US" dirty="0" smtClean="0"/>
              <a:t>Prop. Reg. Sec. 1.1471-5(b)(2)(</a:t>
            </a:r>
            <a:r>
              <a:rPr lang="en-US" dirty="0" err="1" smtClean="0"/>
              <a:t>i</a:t>
            </a:r>
            <a:r>
              <a:rPr lang="en-US" dirty="0" smtClean="0"/>
              <a:t>)(A)(1) and 1.1471-5(f)(2)(ii)</a:t>
            </a:r>
          </a:p>
        </p:txBody>
      </p:sp>
      <p:sp>
        <p:nvSpPr>
          <p:cNvPr id="4" name="Footer Placeholder 3"/>
          <p:cNvSpPr>
            <a:spLocks noGrp="1"/>
          </p:cNvSpPr>
          <p:nvPr>
            <p:ph type="ftr" sz="quarter" idx="11"/>
          </p:nvPr>
        </p:nvSpPr>
        <p:spPr/>
        <p:txBody>
          <a:bodyPr/>
          <a:lstStyle/>
          <a:p>
            <a:r>
              <a:rPr lang="en-US" smtClean="0"/>
              <a:t>FBA Insurance  Tax Seminar FATCA Panel</a:t>
            </a:r>
            <a:endParaRPr lang="en-US"/>
          </a:p>
        </p:txBody>
      </p:sp>
      <p:sp>
        <p:nvSpPr>
          <p:cNvPr id="5" name="Slide Number Placeholder 4"/>
          <p:cNvSpPr>
            <a:spLocks noGrp="1"/>
          </p:cNvSpPr>
          <p:nvPr>
            <p:ph type="sldNum" sz="quarter" idx="12"/>
          </p:nvPr>
        </p:nvSpPr>
        <p:spPr/>
        <p:txBody>
          <a:bodyPr/>
          <a:lstStyle/>
          <a:p>
            <a:fld id="{55E84C0D-0155-4273-A82F-DFBDA477DC30}" type="slidenum">
              <a:rPr lang="en-US" smtClean="0"/>
              <a:pPr/>
              <a:t>11</a:t>
            </a:fld>
            <a:endParaRPr lang="en-US"/>
          </a:p>
        </p:txBody>
      </p:sp>
    </p:spTree>
    <p:extLst>
      <p:ext uri="{BB962C8B-B14F-4D97-AF65-F5344CB8AC3E}">
        <p14:creationId xmlns="" xmlns:p14="http://schemas.microsoft.com/office/powerpoint/2010/main" val="35008445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Exceptions to Financial Account:</a:t>
            </a:r>
            <a:br>
              <a:rPr lang="en-US" dirty="0" smtClean="0"/>
            </a:br>
            <a:r>
              <a:rPr lang="en-US" dirty="0" smtClean="0"/>
              <a:t>Pensions and Savings Plans 2</a:t>
            </a:r>
            <a:endParaRPr lang="en-US" dirty="0"/>
          </a:p>
        </p:txBody>
      </p:sp>
      <p:sp>
        <p:nvSpPr>
          <p:cNvPr id="3" name="Content Placeholder 2"/>
          <p:cNvSpPr>
            <a:spLocks noGrp="1"/>
          </p:cNvSpPr>
          <p:nvPr>
            <p:ph idx="1"/>
          </p:nvPr>
        </p:nvSpPr>
        <p:spPr/>
        <p:txBody>
          <a:bodyPr/>
          <a:lstStyle/>
          <a:p>
            <a:r>
              <a:rPr lang="en-US" u="sng" dirty="0"/>
              <a:t>Personal retirement account</a:t>
            </a:r>
            <a:r>
              <a:rPr lang="en-US" dirty="0"/>
              <a:t>:  </a:t>
            </a:r>
            <a:endParaRPr lang="en-US" dirty="0" smtClean="0"/>
          </a:p>
          <a:p>
            <a:pPr lvl="1"/>
            <a:r>
              <a:rPr lang="en-US" dirty="0" smtClean="0"/>
              <a:t>Contributions </a:t>
            </a:r>
            <a:r>
              <a:rPr lang="en-US" dirty="0"/>
              <a:t>by employer, </a:t>
            </a:r>
            <a:r>
              <a:rPr lang="en-US" dirty="0" smtClean="0"/>
              <a:t>government, employee </a:t>
            </a:r>
            <a:r>
              <a:rPr lang="en-US" dirty="0"/>
              <a:t>limited by reference to earned income; </a:t>
            </a:r>
            <a:endParaRPr lang="en-US" dirty="0" smtClean="0"/>
          </a:p>
          <a:p>
            <a:pPr lvl="1"/>
            <a:r>
              <a:rPr lang="en-US" dirty="0"/>
              <a:t>A</a:t>
            </a:r>
            <a:r>
              <a:rPr lang="en-US" dirty="0" smtClean="0"/>
              <a:t>nnual </a:t>
            </a:r>
            <a:r>
              <a:rPr lang="en-US" dirty="0"/>
              <a:t>contributions limited to $</a:t>
            </a:r>
            <a:r>
              <a:rPr lang="en-US" dirty="0" smtClean="0"/>
              <a:t>50,000</a:t>
            </a:r>
          </a:p>
          <a:p>
            <a:pPr lvl="1"/>
            <a:r>
              <a:rPr lang="en-US" dirty="0" smtClean="0"/>
              <a:t>Account is tax-favored</a:t>
            </a:r>
          </a:p>
          <a:p>
            <a:pPr lvl="1"/>
            <a:r>
              <a:rPr lang="en-US" dirty="0" smtClean="0"/>
              <a:t>Account is subject to government regulation</a:t>
            </a:r>
            <a:endParaRPr lang="en-US" dirty="0"/>
          </a:p>
          <a:p>
            <a:pPr lvl="3"/>
            <a:r>
              <a:rPr lang="en-US" dirty="0"/>
              <a:t>Prop. Reg. Sec. 1.1471-5(b)(2)(</a:t>
            </a:r>
            <a:r>
              <a:rPr lang="en-US" dirty="0" err="1"/>
              <a:t>i</a:t>
            </a:r>
            <a:r>
              <a:rPr lang="en-US" dirty="0"/>
              <a:t>)(A)(2)</a:t>
            </a:r>
          </a:p>
          <a:p>
            <a:endParaRPr lang="en-US" dirty="0"/>
          </a:p>
        </p:txBody>
      </p:sp>
      <p:sp>
        <p:nvSpPr>
          <p:cNvPr id="4" name="Footer Placeholder 3"/>
          <p:cNvSpPr>
            <a:spLocks noGrp="1"/>
          </p:cNvSpPr>
          <p:nvPr>
            <p:ph type="ftr" sz="quarter" idx="11"/>
          </p:nvPr>
        </p:nvSpPr>
        <p:spPr/>
        <p:txBody>
          <a:bodyPr/>
          <a:lstStyle/>
          <a:p>
            <a:r>
              <a:rPr lang="en-US" smtClean="0"/>
              <a:t>FBA Insurance  Tax Seminar FATCA Panel</a:t>
            </a:r>
            <a:endParaRPr lang="en-US"/>
          </a:p>
        </p:txBody>
      </p:sp>
      <p:sp>
        <p:nvSpPr>
          <p:cNvPr id="5" name="Slide Number Placeholder 4"/>
          <p:cNvSpPr>
            <a:spLocks noGrp="1"/>
          </p:cNvSpPr>
          <p:nvPr>
            <p:ph type="sldNum" sz="quarter" idx="12"/>
          </p:nvPr>
        </p:nvSpPr>
        <p:spPr/>
        <p:txBody>
          <a:bodyPr/>
          <a:lstStyle/>
          <a:p>
            <a:fld id="{55E84C0D-0155-4273-A82F-DFBDA477DC30}" type="slidenum">
              <a:rPr lang="en-US" smtClean="0"/>
              <a:pPr/>
              <a:t>12</a:t>
            </a:fld>
            <a:endParaRPr lang="en-US"/>
          </a:p>
        </p:txBody>
      </p:sp>
    </p:spTree>
    <p:extLst>
      <p:ext uri="{BB962C8B-B14F-4D97-AF65-F5344CB8AC3E}">
        <p14:creationId xmlns="" xmlns:p14="http://schemas.microsoft.com/office/powerpoint/2010/main" val="578306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Exceptions to Financial Account: Pensions and Savings </a:t>
            </a:r>
            <a:r>
              <a:rPr lang="en-US" dirty="0" smtClean="0"/>
              <a:t>Plans 3</a:t>
            </a:r>
            <a:endParaRPr lang="en-US" dirty="0"/>
          </a:p>
        </p:txBody>
      </p:sp>
      <p:sp>
        <p:nvSpPr>
          <p:cNvPr id="3" name="Content Placeholder 2"/>
          <p:cNvSpPr>
            <a:spLocks noGrp="1"/>
          </p:cNvSpPr>
          <p:nvPr>
            <p:ph idx="1"/>
          </p:nvPr>
        </p:nvSpPr>
        <p:spPr/>
        <p:txBody>
          <a:bodyPr>
            <a:normAutofit fontScale="92500" lnSpcReduction="20000"/>
          </a:bodyPr>
          <a:lstStyle/>
          <a:p>
            <a:r>
              <a:rPr lang="en-US" dirty="0"/>
              <a:t>Non-Retirement Savings Plans also </a:t>
            </a:r>
            <a:r>
              <a:rPr lang="en-US" dirty="0" smtClean="0"/>
              <a:t>excluded</a:t>
            </a:r>
          </a:p>
          <a:p>
            <a:pPr lvl="1"/>
            <a:r>
              <a:rPr lang="en-US" dirty="0" smtClean="0"/>
              <a:t>Tax-favored in home country</a:t>
            </a:r>
          </a:p>
          <a:p>
            <a:pPr lvl="1"/>
            <a:r>
              <a:rPr lang="en-US" dirty="0" smtClean="0"/>
              <a:t>Contributions limited by reference to earned income</a:t>
            </a:r>
          </a:p>
          <a:p>
            <a:pPr lvl="1"/>
            <a:r>
              <a:rPr lang="en-US" dirty="0" smtClean="0"/>
              <a:t>Annual contributions limited to $50,000 or less</a:t>
            </a:r>
          </a:p>
          <a:p>
            <a:pPr lvl="1"/>
            <a:r>
              <a:rPr lang="en-US" dirty="0" smtClean="0"/>
              <a:t>Penalties or limits on nonqualified withdrawals</a:t>
            </a:r>
          </a:p>
          <a:p>
            <a:pPr lvl="1"/>
            <a:r>
              <a:rPr lang="en-US" dirty="0" smtClean="0"/>
              <a:t>Penalties or limits on excess contributions</a:t>
            </a:r>
          </a:p>
          <a:p>
            <a:r>
              <a:rPr lang="en-US" dirty="0" smtClean="0"/>
              <a:t>Pensions and savings plans classified as “certified deemed-compliant FFIs” --- relieved from 30% withholding if they provide documentation to FFI making payments to plans</a:t>
            </a:r>
          </a:p>
          <a:p>
            <a:pPr lvl="1"/>
            <a:r>
              <a:rPr lang="en-US" dirty="0" smtClean="0"/>
              <a:t>How are multinational plans treated?</a:t>
            </a:r>
            <a:endParaRPr lang="en-US" dirty="0"/>
          </a:p>
          <a:p>
            <a:endParaRPr lang="en-US" dirty="0"/>
          </a:p>
        </p:txBody>
      </p:sp>
      <p:sp>
        <p:nvSpPr>
          <p:cNvPr id="4" name="Footer Placeholder 3"/>
          <p:cNvSpPr>
            <a:spLocks noGrp="1"/>
          </p:cNvSpPr>
          <p:nvPr>
            <p:ph type="ftr" sz="quarter" idx="11"/>
          </p:nvPr>
        </p:nvSpPr>
        <p:spPr/>
        <p:txBody>
          <a:bodyPr/>
          <a:lstStyle/>
          <a:p>
            <a:r>
              <a:rPr lang="en-US" smtClean="0"/>
              <a:t>FBA Insurance  Tax Seminar FATCA Panel</a:t>
            </a:r>
            <a:endParaRPr lang="en-US"/>
          </a:p>
        </p:txBody>
      </p:sp>
      <p:sp>
        <p:nvSpPr>
          <p:cNvPr id="5" name="Slide Number Placeholder 4"/>
          <p:cNvSpPr>
            <a:spLocks noGrp="1"/>
          </p:cNvSpPr>
          <p:nvPr>
            <p:ph type="sldNum" sz="quarter" idx="12"/>
          </p:nvPr>
        </p:nvSpPr>
        <p:spPr/>
        <p:txBody>
          <a:bodyPr/>
          <a:lstStyle/>
          <a:p>
            <a:fld id="{55E84C0D-0155-4273-A82F-DFBDA477DC30}" type="slidenum">
              <a:rPr lang="en-US" smtClean="0"/>
              <a:pPr/>
              <a:t>13</a:t>
            </a:fld>
            <a:endParaRPr lang="en-US"/>
          </a:p>
        </p:txBody>
      </p:sp>
    </p:spTree>
    <p:extLst>
      <p:ext uri="{BB962C8B-B14F-4D97-AF65-F5344CB8AC3E}">
        <p14:creationId xmlns="" xmlns:p14="http://schemas.microsoft.com/office/powerpoint/2010/main" val="20781231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Case Study #1</a:t>
            </a:r>
            <a:br>
              <a:rPr lang="en-US" dirty="0" smtClean="0"/>
            </a:br>
            <a:r>
              <a:rPr lang="en-US" dirty="0" smtClean="0"/>
              <a:t>Matterhorn Holdings, Ltd.</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Matterhorn Holdings is Swiss holding company </a:t>
            </a:r>
          </a:p>
          <a:p>
            <a:pPr lvl="1"/>
            <a:r>
              <a:rPr lang="en-US" dirty="0" smtClean="0"/>
              <a:t>life insurance subs in UK, Germany, Switzerland, Brazil, </a:t>
            </a:r>
          </a:p>
          <a:p>
            <a:pPr lvl="1"/>
            <a:r>
              <a:rPr lang="en-US" dirty="0" smtClean="0"/>
              <a:t>P&amp;C subs in </a:t>
            </a:r>
            <a:r>
              <a:rPr lang="en-US" dirty="0"/>
              <a:t>F</a:t>
            </a:r>
            <a:r>
              <a:rPr lang="en-US" dirty="0" smtClean="0"/>
              <a:t>rance and Italy, and</a:t>
            </a:r>
          </a:p>
          <a:p>
            <a:pPr lvl="1"/>
            <a:r>
              <a:rPr lang="en-US" dirty="0" smtClean="0"/>
              <a:t>reinsurance sub in Ireland</a:t>
            </a:r>
          </a:p>
          <a:p>
            <a:r>
              <a:rPr lang="en-US" dirty="0"/>
              <a:t>H</a:t>
            </a:r>
            <a:r>
              <a:rPr lang="en-US" dirty="0" smtClean="0"/>
              <a:t>olding company and life insurance subs are FFIs</a:t>
            </a:r>
            <a:r>
              <a:rPr lang="en-US" dirty="0"/>
              <a:t> </a:t>
            </a:r>
            <a:r>
              <a:rPr lang="en-US" dirty="0" smtClean="0"/>
              <a:t>if life insurance subs write cash value life insurance or annuities </a:t>
            </a:r>
          </a:p>
          <a:p>
            <a:r>
              <a:rPr lang="en-US" dirty="0" smtClean="0"/>
              <a:t>P&amp;C companies are NFFEs</a:t>
            </a:r>
          </a:p>
          <a:p>
            <a:r>
              <a:rPr lang="en-US" dirty="0" smtClean="0"/>
              <a:t>Reinsurance company is NFFE</a:t>
            </a:r>
          </a:p>
          <a:p>
            <a:endParaRPr lang="en-US" dirty="0" smtClean="0"/>
          </a:p>
          <a:p>
            <a:endParaRPr lang="en-US" dirty="0"/>
          </a:p>
        </p:txBody>
      </p:sp>
      <p:sp>
        <p:nvSpPr>
          <p:cNvPr id="4" name="Footer Placeholder 3"/>
          <p:cNvSpPr>
            <a:spLocks noGrp="1"/>
          </p:cNvSpPr>
          <p:nvPr>
            <p:ph type="ftr" sz="quarter" idx="11"/>
          </p:nvPr>
        </p:nvSpPr>
        <p:spPr/>
        <p:txBody>
          <a:bodyPr/>
          <a:lstStyle/>
          <a:p>
            <a:r>
              <a:rPr lang="en-US" smtClean="0"/>
              <a:t>FBA Insurance  Tax Seminar FATCA Panel</a:t>
            </a:r>
            <a:endParaRPr lang="en-US"/>
          </a:p>
        </p:txBody>
      </p:sp>
      <p:sp>
        <p:nvSpPr>
          <p:cNvPr id="5" name="Slide Number Placeholder 4"/>
          <p:cNvSpPr>
            <a:spLocks noGrp="1"/>
          </p:cNvSpPr>
          <p:nvPr>
            <p:ph type="sldNum" sz="quarter" idx="12"/>
          </p:nvPr>
        </p:nvSpPr>
        <p:spPr/>
        <p:txBody>
          <a:bodyPr/>
          <a:lstStyle/>
          <a:p>
            <a:fld id="{55E84C0D-0155-4273-A82F-DFBDA477DC30}" type="slidenum">
              <a:rPr lang="en-US" smtClean="0"/>
              <a:pPr/>
              <a:t>14</a:t>
            </a:fld>
            <a:endParaRPr lang="en-US"/>
          </a:p>
        </p:txBody>
      </p:sp>
    </p:spTree>
    <p:extLst>
      <p:ext uri="{BB962C8B-B14F-4D97-AF65-F5344CB8AC3E}">
        <p14:creationId xmlns="" xmlns:p14="http://schemas.microsoft.com/office/powerpoint/2010/main" val="32074485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Case Study #2</a:t>
            </a:r>
            <a:br>
              <a:rPr lang="en-US" dirty="0" smtClean="0"/>
            </a:br>
            <a:r>
              <a:rPr lang="en-US" dirty="0" smtClean="0"/>
              <a:t>Devon Insurance Ltd. and affiliates</a:t>
            </a:r>
            <a:endParaRPr lang="en-US" dirty="0"/>
          </a:p>
        </p:txBody>
      </p:sp>
      <p:sp>
        <p:nvSpPr>
          <p:cNvPr id="3" name="Content Placeholder 2"/>
          <p:cNvSpPr>
            <a:spLocks noGrp="1"/>
          </p:cNvSpPr>
          <p:nvPr>
            <p:ph idx="1"/>
          </p:nvPr>
        </p:nvSpPr>
        <p:spPr/>
        <p:txBody>
          <a:bodyPr>
            <a:normAutofit fontScale="92500" lnSpcReduction="20000"/>
          </a:bodyPr>
          <a:lstStyle/>
          <a:p>
            <a:r>
              <a:rPr lang="en-US" u="sng" dirty="0" smtClean="0"/>
              <a:t>Devon</a:t>
            </a:r>
            <a:r>
              <a:rPr lang="en-US" dirty="0" smtClean="0"/>
              <a:t> is UK life insurance company wholly owned by US parent</a:t>
            </a:r>
          </a:p>
          <a:p>
            <a:pPr lvl="1"/>
            <a:r>
              <a:rPr lang="en-US" dirty="0" smtClean="0"/>
              <a:t>Sells cash value life insurance and annuities, corporate and personal retirement plans</a:t>
            </a:r>
          </a:p>
          <a:p>
            <a:pPr lvl="1"/>
            <a:r>
              <a:rPr lang="en-US" dirty="0" smtClean="0"/>
              <a:t>Devon must register, conduct due diligence search, report US policyholders (see EU Framework)</a:t>
            </a:r>
          </a:p>
          <a:p>
            <a:r>
              <a:rPr lang="en-US" u="sng" dirty="0" smtClean="0"/>
              <a:t>Matador</a:t>
            </a:r>
            <a:r>
              <a:rPr lang="en-US" dirty="0" smtClean="0"/>
              <a:t> Insurance Company is Spanish “composite” company that writes only P&amp;C insurance policies</a:t>
            </a:r>
          </a:p>
          <a:p>
            <a:r>
              <a:rPr lang="en-US" u="sng" dirty="0" smtClean="0"/>
              <a:t>Conquistador</a:t>
            </a:r>
            <a:r>
              <a:rPr lang="en-US" dirty="0" smtClean="0"/>
              <a:t> Life is Caymans sub that sells to US residents, has made Sec. 953(d) election</a:t>
            </a:r>
          </a:p>
          <a:p>
            <a:endParaRPr lang="en-US" dirty="0" smtClean="0"/>
          </a:p>
          <a:p>
            <a:endParaRPr lang="en-US" dirty="0"/>
          </a:p>
        </p:txBody>
      </p:sp>
      <p:sp>
        <p:nvSpPr>
          <p:cNvPr id="4" name="Footer Placeholder 3"/>
          <p:cNvSpPr>
            <a:spLocks noGrp="1"/>
          </p:cNvSpPr>
          <p:nvPr>
            <p:ph type="ftr" sz="quarter" idx="11"/>
          </p:nvPr>
        </p:nvSpPr>
        <p:spPr/>
        <p:txBody>
          <a:bodyPr/>
          <a:lstStyle/>
          <a:p>
            <a:r>
              <a:rPr lang="en-US" smtClean="0"/>
              <a:t>FBA Insurance  Tax Seminar FATCA Panel</a:t>
            </a:r>
            <a:endParaRPr lang="en-US"/>
          </a:p>
        </p:txBody>
      </p:sp>
      <p:sp>
        <p:nvSpPr>
          <p:cNvPr id="5" name="Slide Number Placeholder 4"/>
          <p:cNvSpPr>
            <a:spLocks noGrp="1"/>
          </p:cNvSpPr>
          <p:nvPr>
            <p:ph type="sldNum" sz="quarter" idx="12"/>
          </p:nvPr>
        </p:nvSpPr>
        <p:spPr/>
        <p:txBody>
          <a:bodyPr/>
          <a:lstStyle/>
          <a:p>
            <a:fld id="{55E84C0D-0155-4273-A82F-DFBDA477DC30}" type="slidenum">
              <a:rPr lang="en-US" smtClean="0"/>
              <a:pPr/>
              <a:t>15</a:t>
            </a:fld>
            <a:endParaRPr lang="en-US"/>
          </a:p>
        </p:txBody>
      </p:sp>
    </p:spTree>
    <p:extLst>
      <p:ext uri="{BB962C8B-B14F-4D97-AF65-F5344CB8AC3E}">
        <p14:creationId xmlns="" xmlns:p14="http://schemas.microsoft.com/office/powerpoint/2010/main" val="38084313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Intergovernmental Agreements </a:t>
            </a:r>
            <a:br>
              <a:rPr lang="en-US" dirty="0" smtClean="0"/>
            </a:br>
            <a:r>
              <a:rPr lang="en-US" dirty="0" smtClean="0"/>
              <a:t>with 5 EU Countries</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Data privacy laws in EU prohibit transmission of personal information required by FATCA</a:t>
            </a:r>
          </a:p>
          <a:p>
            <a:r>
              <a:rPr lang="en-US" dirty="0" smtClean="0"/>
              <a:t>Insurance regulation prohibits termination of “recalcitrant accountholders” required by FATCA</a:t>
            </a:r>
          </a:p>
          <a:p>
            <a:r>
              <a:rPr lang="en-US" u="sng" dirty="0" smtClean="0"/>
              <a:t>5 Countries</a:t>
            </a:r>
            <a:r>
              <a:rPr lang="en-US" dirty="0" smtClean="0"/>
              <a:t>: France, Germany, Italy, Spain &amp; UK</a:t>
            </a:r>
          </a:p>
          <a:p>
            <a:r>
              <a:rPr lang="en-US" u="sng" dirty="0" smtClean="0"/>
              <a:t>Resolution</a:t>
            </a:r>
            <a:r>
              <a:rPr lang="en-US" dirty="0" smtClean="0"/>
              <a:t>:  Governments collect data from local FFIs, then transmit to IRS.  Requires legislation to implement the agreements.  US expected to reciprocate.</a:t>
            </a:r>
          </a:p>
          <a:p>
            <a:r>
              <a:rPr lang="en-US" dirty="0" smtClean="0"/>
              <a:t>Relieves participating FFIs from Ch. 4 withholding on US FDAP payments, not required to terminate or withhold on payments to “recalcitrant accountholder”</a:t>
            </a:r>
            <a:endParaRPr lang="en-US" dirty="0"/>
          </a:p>
        </p:txBody>
      </p:sp>
      <p:sp>
        <p:nvSpPr>
          <p:cNvPr id="4" name="Footer Placeholder 3"/>
          <p:cNvSpPr>
            <a:spLocks noGrp="1"/>
          </p:cNvSpPr>
          <p:nvPr>
            <p:ph type="ftr" sz="quarter" idx="11"/>
          </p:nvPr>
        </p:nvSpPr>
        <p:spPr/>
        <p:txBody>
          <a:bodyPr/>
          <a:lstStyle/>
          <a:p>
            <a:r>
              <a:rPr lang="en-US" smtClean="0"/>
              <a:t>FBA Insurance  Tax Seminar FATCA Panel</a:t>
            </a:r>
            <a:endParaRPr lang="en-US"/>
          </a:p>
        </p:txBody>
      </p:sp>
      <p:sp>
        <p:nvSpPr>
          <p:cNvPr id="5" name="Slide Number Placeholder 4"/>
          <p:cNvSpPr>
            <a:spLocks noGrp="1"/>
          </p:cNvSpPr>
          <p:nvPr>
            <p:ph type="sldNum" sz="quarter" idx="12"/>
          </p:nvPr>
        </p:nvSpPr>
        <p:spPr/>
        <p:txBody>
          <a:bodyPr/>
          <a:lstStyle/>
          <a:p>
            <a:fld id="{55E84C0D-0155-4273-A82F-DFBDA477DC30}" type="slidenum">
              <a:rPr lang="en-US" smtClean="0"/>
              <a:pPr/>
              <a:t>16</a:t>
            </a:fld>
            <a:endParaRPr lang="en-US"/>
          </a:p>
        </p:txBody>
      </p:sp>
    </p:spTree>
    <p:extLst>
      <p:ext uri="{BB962C8B-B14F-4D97-AF65-F5344CB8AC3E}">
        <p14:creationId xmlns="" xmlns:p14="http://schemas.microsoft.com/office/powerpoint/2010/main" val="25445331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Identification of US Account Holders</a:t>
            </a:r>
            <a:endParaRPr lang="en-US" dirty="0"/>
          </a:p>
        </p:txBody>
      </p:sp>
      <p:sp>
        <p:nvSpPr>
          <p:cNvPr id="3" name="Text Placeholder 2"/>
          <p:cNvSpPr>
            <a:spLocks noGrp="1"/>
          </p:cNvSpPr>
          <p:nvPr>
            <p:ph type="body" idx="1"/>
          </p:nvPr>
        </p:nvSpPr>
        <p:spPr/>
        <p:txBody>
          <a:bodyPr/>
          <a:lstStyle/>
          <a:p>
            <a:r>
              <a:rPr lang="en-US" dirty="0" smtClean="0"/>
              <a:t>Section 2</a:t>
            </a:r>
            <a:endParaRPr lang="en-US" dirty="0"/>
          </a:p>
        </p:txBody>
      </p:sp>
      <p:sp>
        <p:nvSpPr>
          <p:cNvPr id="4" name="Footer Placeholder 3"/>
          <p:cNvSpPr>
            <a:spLocks noGrp="1"/>
          </p:cNvSpPr>
          <p:nvPr>
            <p:ph type="ftr" sz="quarter" idx="11"/>
          </p:nvPr>
        </p:nvSpPr>
        <p:spPr/>
        <p:txBody>
          <a:bodyPr/>
          <a:lstStyle/>
          <a:p>
            <a:r>
              <a:rPr lang="en-US" smtClean="0"/>
              <a:t>FBA Insurance  Tax Seminar FATCA Panel</a:t>
            </a:r>
            <a:endParaRPr lang="en-US"/>
          </a:p>
        </p:txBody>
      </p:sp>
      <p:sp>
        <p:nvSpPr>
          <p:cNvPr id="5" name="Slide Number Placeholder 4"/>
          <p:cNvSpPr>
            <a:spLocks noGrp="1"/>
          </p:cNvSpPr>
          <p:nvPr>
            <p:ph type="sldNum" sz="quarter" idx="12"/>
          </p:nvPr>
        </p:nvSpPr>
        <p:spPr/>
        <p:txBody>
          <a:bodyPr/>
          <a:lstStyle/>
          <a:p>
            <a:fld id="{55E84C0D-0155-4273-A82F-DFBDA477DC30}" type="slidenum">
              <a:rPr lang="en-US" smtClean="0"/>
              <a:pPr/>
              <a:t>17</a:t>
            </a:fld>
            <a:endParaRPr lang="en-US"/>
          </a:p>
        </p:txBody>
      </p:sp>
    </p:spTree>
    <p:extLst>
      <p:ext uri="{BB962C8B-B14F-4D97-AF65-F5344CB8AC3E}">
        <p14:creationId xmlns="" xmlns:p14="http://schemas.microsoft.com/office/powerpoint/2010/main" val="8444454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Due Diligence </a:t>
            </a:r>
            <a:br>
              <a:rPr lang="en-US" dirty="0" smtClean="0"/>
            </a:br>
            <a:r>
              <a:rPr lang="en-US" dirty="0" smtClean="0"/>
              <a:t>Identification of US Account Holders</a:t>
            </a:r>
            <a:endParaRPr lang="en-US" dirty="0"/>
          </a:p>
        </p:txBody>
      </p:sp>
      <p:sp>
        <p:nvSpPr>
          <p:cNvPr id="3" name="Content Placeholder 2"/>
          <p:cNvSpPr>
            <a:spLocks noGrp="1"/>
          </p:cNvSpPr>
          <p:nvPr>
            <p:ph idx="1"/>
          </p:nvPr>
        </p:nvSpPr>
        <p:spPr/>
        <p:txBody>
          <a:bodyPr>
            <a:normAutofit fontScale="92500" lnSpcReduction="10000"/>
          </a:bodyPr>
          <a:lstStyle/>
          <a:p>
            <a:r>
              <a:rPr lang="en-US" u="sng" dirty="0" smtClean="0"/>
              <a:t>Pre-existing </a:t>
            </a:r>
            <a:r>
              <a:rPr lang="en-US" dirty="0" smtClean="0"/>
              <a:t>life insurance and annuities (before 1/1/2013)</a:t>
            </a:r>
          </a:p>
          <a:p>
            <a:r>
              <a:rPr lang="en-US" u="sng" dirty="0" smtClean="0"/>
              <a:t>Individual policies</a:t>
            </a:r>
          </a:p>
          <a:p>
            <a:pPr lvl="1"/>
            <a:r>
              <a:rPr lang="en-US" dirty="0" smtClean="0"/>
              <a:t>Electronic search of all policies with value of less than $1 million --- only</a:t>
            </a:r>
          </a:p>
          <a:p>
            <a:pPr lvl="1"/>
            <a:r>
              <a:rPr lang="en-US" dirty="0" smtClean="0"/>
              <a:t>Option to exclude insurance contracts with value of less than $250,000 --- must monitor increase annually and document ownership if value reaches $1 million</a:t>
            </a:r>
          </a:p>
          <a:p>
            <a:pPr lvl="1"/>
            <a:r>
              <a:rPr lang="en-US" dirty="0" smtClean="0"/>
              <a:t>$1 million cash value policies subject to </a:t>
            </a:r>
            <a:r>
              <a:rPr lang="en-US" i="1" dirty="0" smtClean="0"/>
              <a:t>manual</a:t>
            </a:r>
            <a:r>
              <a:rPr lang="en-US" dirty="0" smtClean="0"/>
              <a:t> search + electronic search, &amp; must contact “relationship manager”</a:t>
            </a:r>
          </a:p>
          <a:p>
            <a:endParaRPr lang="en-US" dirty="0" smtClean="0"/>
          </a:p>
          <a:p>
            <a:pPr lvl="1"/>
            <a:endParaRPr lang="en-US" dirty="0" smtClean="0"/>
          </a:p>
          <a:p>
            <a:pPr lvl="1"/>
            <a:endParaRPr lang="en-US" dirty="0" smtClean="0"/>
          </a:p>
          <a:p>
            <a:endParaRPr lang="en-US" dirty="0"/>
          </a:p>
        </p:txBody>
      </p:sp>
      <p:sp>
        <p:nvSpPr>
          <p:cNvPr id="4" name="Footer Placeholder 3"/>
          <p:cNvSpPr>
            <a:spLocks noGrp="1"/>
          </p:cNvSpPr>
          <p:nvPr>
            <p:ph type="ftr" sz="quarter" idx="11"/>
          </p:nvPr>
        </p:nvSpPr>
        <p:spPr/>
        <p:txBody>
          <a:bodyPr/>
          <a:lstStyle/>
          <a:p>
            <a:r>
              <a:rPr lang="en-US" smtClean="0"/>
              <a:t>FBA Insurance  Tax Seminar FATCA Panel</a:t>
            </a:r>
            <a:endParaRPr lang="en-US"/>
          </a:p>
        </p:txBody>
      </p:sp>
      <p:sp>
        <p:nvSpPr>
          <p:cNvPr id="5" name="Slide Number Placeholder 4"/>
          <p:cNvSpPr>
            <a:spLocks noGrp="1"/>
          </p:cNvSpPr>
          <p:nvPr>
            <p:ph type="sldNum" sz="quarter" idx="12"/>
          </p:nvPr>
        </p:nvSpPr>
        <p:spPr/>
        <p:txBody>
          <a:bodyPr/>
          <a:lstStyle/>
          <a:p>
            <a:fld id="{55E84C0D-0155-4273-A82F-DFBDA477DC30}" type="slidenum">
              <a:rPr lang="en-US" smtClean="0"/>
              <a:pPr/>
              <a:t>18</a:t>
            </a:fld>
            <a:endParaRPr lang="en-US"/>
          </a:p>
        </p:txBody>
      </p:sp>
    </p:spTree>
    <p:extLst>
      <p:ext uri="{BB962C8B-B14F-4D97-AF65-F5344CB8AC3E}">
        <p14:creationId xmlns="" xmlns:p14="http://schemas.microsoft.com/office/powerpoint/2010/main" val="24029064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Due Diligence </a:t>
            </a:r>
            <a:br>
              <a:rPr lang="en-US" dirty="0" smtClean="0"/>
            </a:br>
            <a:r>
              <a:rPr lang="en-US" dirty="0" smtClean="0"/>
              <a:t>Identification of US Account Holders</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Pre-existing Life Insurance and Annuities (issued before 1/1/2013)</a:t>
            </a:r>
          </a:p>
          <a:p>
            <a:r>
              <a:rPr lang="en-US" dirty="0" smtClean="0"/>
              <a:t>Entity Accounts</a:t>
            </a:r>
          </a:p>
          <a:p>
            <a:pPr lvl="1"/>
            <a:r>
              <a:rPr lang="en-US" dirty="0" smtClean="0"/>
              <a:t>Low value accounts (less than $250,000) not required to document but must monitor annually and document if value reaches $1 million. </a:t>
            </a:r>
          </a:p>
          <a:p>
            <a:pPr lvl="3"/>
            <a:r>
              <a:rPr lang="en-US" dirty="0" smtClean="0"/>
              <a:t>Prop. Reg. Sec. 1.1471-4(c)(3)(ii).</a:t>
            </a:r>
          </a:p>
          <a:p>
            <a:pPr lvl="1"/>
            <a:r>
              <a:rPr lang="en-US" dirty="0" smtClean="0"/>
              <a:t>High value – balance $1 million or greater, FFI can rely on AML/ KYC records and existing records to determine if entity is FFI, US person (10% SH), qualifies for exception to documentation requirements, or is passive NFFE</a:t>
            </a:r>
          </a:p>
          <a:p>
            <a:r>
              <a:rPr lang="en-US" dirty="0" smtClean="0"/>
              <a:t>Time Frame/ Review of high value accounts within 1 year of FFI agreement date/ review of all pre-existing obligations (except low value accounts) within 2 years.</a:t>
            </a:r>
          </a:p>
          <a:p>
            <a:endParaRPr lang="en-US" dirty="0"/>
          </a:p>
        </p:txBody>
      </p:sp>
      <p:sp>
        <p:nvSpPr>
          <p:cNvPr id="4" name="Footer Placeholder 3"/>
          <p:cNvSpPr>
            <a:spLocks noGrp="1"/>
          </p:cNvSpPr>
          <p:nvPr>
            <p:ph type="ftr" sz="quarter" idx="11"/>
          </p:nvPr>
        </p:nvSpPr>
        <p:spPr/>
        <p:txBody>
          <a:bodyPr/>
          <a:lstStyle/>
          <a:p>
            <a:r>
              <a:rPr lang="en-US" smtClean="0"/>
              <a:t>FBA Insurance  Tax Seminar FATCA Panel</a:t>
            </a:r>
            <a:endParaRPr lang="en-US"/>
          </a:p>
        </p:txBody>
      </p:sp>
      <p:sp>
        <p:nvSpPr>
          <p:cNvPr id="5" name="Slide Number Placeholder 4"/>
          <p:cNvSpPr>
            <a:spLocks noGrp="1"/>
          </p:cNvSpPr>
          <p:nvPr>
            <p:ph type="sldNum" sz="quarter" idx="12"/>
          </p:nvPr>
        </p:nvSpPr>
        <p:spPr/>
        <p:txBody>
          <a:bodyPr/>
          <a:lstStyle/>
          <a:p>
            <a:fld id="{55E84C0D-0155-4273-A82F-DFBDA477DC30}" type="slidenum">
              <a:rPr lang="en-US" smtClean="0"/>
              <a:pPr/>
              <a:t>19</a:t>
            </a:fld>
            <a:endParaRPr lang="en-US"/>
          </a:p>
        </p:txBody>
      </p:sp>
    </p:spTree>
    <p:extLst>
      <p:ext uri="{BB962C8B-B14F-4D97-AF65-F5344CB8AC3E}">
        <p14:creationId xmlns="" xmlns:p14="http://schemas.microsoft.com/office/powerpoint/2010/main" val="27921463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p:txBody>
          <a:bodyPr>
            <a:normAutofit fontScale="92500"/>
          </a:bodyPr>
          <a:lstStyle/>
          <a:p>
            <a:r>
              <a:rPr lang="en-US" dirty="0" smtClean="0"/>
              <a:t>FATCA requires a Foreign Financial Institution (FFI) to register with IRS, and report annually about US account holders (name, address, value) </a:t>
            </a:r>
          </a:p>
          <a:p>
            <a:r>
              <a:rPr lang="en-US" dirty="0"/>
              <a:t>FFIs </a:t>
            </a:r>
            <a:r>
              <a:rPr lang="en-US" dirty="0" smtClean="0"/>
              <a:t>include banks</a:t>
            </a:r>
            <a:r>
              <a:rPr lang="en-US" dirty="0"/>
              <a:t>, mutual funds, insurance companies and their holding </a:t>
            </a:r>
            <a:r>
              <a:rPr lang="en-US" dirty="0" smtClean="0"/>
              <a:t>companies</a:t>
            </a:r>
          </a:p>
          <a:p>
            <a:r>
              <a:rPr lang="en-US" dirty="0" smtClean="0"/>
              <a:t>Due Diligence procedures to identify accounts with US indicia/ US account holders</a:t>
            </a:r>
          </a:p>
          <a:p>
            <a:r>
              <a:rPr lang="en-US" dirty="0" smtClean="0"/>
              <a:t>FFI that fails to register is subject to 30% withholding on US source payments of FDAP</a:t>
            </a:r>
          </a:p>
        </p:txBody>
      </p:sp>
      <p:sp>
        <p:nvSpPr>
          <p:cNvPr id="4" name="Footer Placeholder 3"/>
          <p:cNvSpPr>
            <a:spLocks noGrp="1"/>
          </p:cNvSpPr>
          <p:nvPr>
            <p:ph type="ftr" sz="quarter" idx="11"/>
          </p:nvPr>
        </p:nvSpPr>
        <p:spPr/>
        <p:txBody>
          <a:bodyPr/>
          <a:lstStyle/>
          <a:p>
            <a:r>
              <a:rPr lang="en-US" smtClean="0"/>
              <a:t>FBA Insurance  Tax Seminar FATCA Panel</a:t>
            </a:r>
            <a:endParaRPr lang="en-US"/>
          </a:p>
        </p:txBody>
      </p:sp>
      <p:sp>
        <p:nvSpPr>
          <p:cNvPr id="5" name="Slide Number Placeholder 4"/>
          <p:cNvSpPr>
            <a:spLocks noGrp="1"/>
          </p:cNvSpPr>
          <p:nvPr>
            <p:ph type="sldNum" sz="quarter" idx="12"/>
          </p:nvPr>
        </p:nvSpPr>
        <p:spPr/>
        <p:txBody>
          <a:bodyPr/>
          <a:lstStyle/>
          <a:p>
            <a:fld id="{55E84C0D-0155-4273-A82F-DFBDA477DC30}" type="slidenum">
              <a:rPr lang="en-US" smtClean="0"/>
              <a:pPr/>
              <a:t>2</a:t>
            </a:fld>
            <a:endParaRPr lang="en-US"/>
          </a:p>
        </p:txBody>
      </p:sp>
    </p:spTree>
    <p:extLst>
      <p:ext uri="{BB962C8B-B14F-4D97-AF65-F5344CB8AC3E}">
        <p14:creationId xmlns="" xmlns:p14="http://schemas.microsoft.com/office/powerpoint/2010/main" val="7019310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Due Diligence/ New Contracts</a:t>
            </a:r>
            <a:endParaRPr lang="en-US" dirty="0"/>
          </a:p>
        </p:txBody>
      </p:sp>
      <p:sp>
        <p:nvSpPr>
          <p:cNvPr id="3" name="Content Placeholder 2"/>
          <p:cNvSpPr>
            <a:spLocks noGrp="1"/>
          </p:cNvSpPr>
          <p:nvPr>
            <p:ph idx="1"/>
          </p:nvPr>
        </p:nvSpPr>
        <p:spPr/>
        <p:txBody>
          <a:bodyPr/>
          <a:lstStyle/>
          <a:p>
            <a:r>
              <a:rPr lang="en-US" dirty="0" smtClean="0"/>
              <a:t>Individual life insurance and annuities</a:t>
            </a:r>
          </a:p>
          <a:p>
            <a:pPr lvl="1"/>
            <a:r>
              <a:rPr lang="en-US" dirty="0" smtClean="0"/>
              <a:t>Rely upon existing in-take procedures to find US indicia</a:t>
            </a:r>
          </a:p>
          <a:p>
            <a:pPr lvl="1"/>
            <a:r>
              <a:rPr lang="en-US" dirty="0" smtClean="0"/>
              <a:t>If US indicia, must obtain Form W-9 or W-8</a:t>
            </a:r>
          </a:p>
          <a:p>
            <a:pPr lvl="3"/>
            <a:r>
              <a:rPr lang="en-US" dirty="0" smtClean="0"/>
              <a:t>Prop. Reg. Sec. 1.1471-4(c)(4)(</a:t>
            </a:r>
            <a:r>
              <a:rPr lang="en-US" dirty="0" err="1" smtClean="0"/>
              <a:t>i</a:t>
            </a:r>
            <a:r>
              <a:rPr lang="en-US" dirty="0" smtClean="0"/>
              <a:t>)(B).</a:t>
            </a:r>
          </a:p>
          <a:p>
            <a:r>
              <a:rPr lang="en-US" dirty="0" smtClean="0"/>
              <a:t>Entity owned life insurance and annuities</a:t>
            </a:r>
          </a:p>
          <a:p>
            <a:pPr lvl="1"/>
            <a:r>
              <a:rPr lang="en-US" dirty="0" smtClean="0"/>
              <a:t>Rely upon existing in-take procedures/ AML/ KYC information</a:t>
            </a:r>
          </a:p>
          <a:p>
            <a:pPr lvl="1"/>
            <a:endParaRPr lang="en-US" dirty="0"/>
          </a:p>
        </p:txBody>
      </p:sp>
      <p:sp>
        <p:nvSpPr>
          <p:cNvPr id="4" name="Footer Placeholder 3"/>
          <p:cNvSpPr>
            <a:spLocks noGrp="1"/>
          </p:cNvSpPr>
          <p:nvPr>
            <p:ph type="ftr" sz="quarter" idx="11"/>
          </p:nvPr>
        </p:nvSpPr>
        <p:spPr/>
        <p:txBody>
          <a:bodyPr/>
          <a:lstStyle/>
          <a:p>
            <a:r>
              <a:rPr lang="en-US" smtClean="0"/>
              <a:t>FBA Insurance  Tax Seminar FATCA Panel</a:t>
            </a:r>
            <a:endParaRPr lang="en-US"/>
          </a:p>
        </p:txBody>
      </p:sp>
      <p:sp>
        <p:nvSpPr>
          <p:cNvPr id="5" name="Slide Number Placeholder 4"/>
          <p:cNvSpPr>
            <a:spLocks noGrp="1"/>
          </p:cNvSpPr>
          <p:nvPr>
            <p:ph type="sldNum" sz="quarter" idx="12"/>
          </p:nvPr>
        </p:nvSpPr>
        <p:spPr/>
        <p:txBody>
          <a:bodyPr/>
          <a:lstStyle/>
          <a:p>
            <a:fld id="{55E84C0D-0155-4273-A82F-DFBDA477DC30}" type="slidenum">
              <a:rPr lang="en-US" smtClean="0"/>
              <a:pPr/>
              <a:t>20</a:t>
            </a:fld>
            <a:endParaRPr lang="en-US"/>
          </a:p>
        </p:txBody>
      </p:sp>
    </p:spTree>
    <p:extLst>
      <p:ext uri="{BB962C8B-B14F-4D97-AF65-F5344CB8AC3E}">
        <p14:creationId xmlns="" xmlns:p14="http://schemas.microsoft.com/office/powerpoint/2010/main" val="29422148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Reporting obligations</a:t>
            </a:r>
            <a:endParaRPr lang="en-US" dirty="0"/>
          </a:p>
        </p:txBody>
      </p:sp>
      <p:sp>
        <p:nvSpPr>
          <p:cNvPr id="3" name="Text Placeholder 2"/>
          <p:cNvSpPr>
            <a:spLocks noGrp="1"/>
          </p:cNvSpPr>
          <p:nvPr>
            <p:ph type="body" idx="1"/>
          </p:nvPr>
        </p:nvSpPr>
        <p:spPr/>
        <p:txBody>
          <a:bodyPr/>
          <a:lstStyle/>
          <a:p>
            <a:r>
              <a:rPr lang="en-US" dirty="0" smtClean="0"/>
              <a:t>Section 3</a:t>
            </a:r>
            <a:endParaRPr lang="en-US" dirty="0"/>
          </a:p>
        </p:txBody>
      </p:sp>
      <p:sp>
        <p:nvSpPr>
          <p:cNvPr id="4" name="Footer Placeholder 3"/>
          <p:cNvSpPr>
            <a:spLocks noGrp="1"/>
          </p:cNvSpPr>
          <p:nvPr>
            <p:ph type="ftr" sz="quarter" idx="11"/>
          </p:nvPr>
        </p:nvSpPr>
        <p:spPr/>
        <p:txBody>
          <a:bodyPr/>
          <a:lstStyle/>
          <a:p>
            <a:r>
              <a:rPr lang="en-US" smtClean="0"/>
              <a:t>FBA Insurance  Tax Seminar FATCA Panel</a:t>
            </a:r>
            <a:endParaRPr lang="en-US"/>
          </a:p>
        </p:txBody>
      </p:sp>
      <p:sp>
        <p:nvSpPr>
          <p:cNvPr id="5" name="Slide Number Placeholder 4"/>
          <p:cNvSpPr>
            <a:spLocks noGrp="1"/>
          </p:cNvSpPr>
          <p:nvPr>
            <p:ph type="sldNum" sz="quarter" idx="12"/>
          </p:nvPr>
        </p:nvSpPr>
        <p:spPr/>
        <p:txBody>
          <a:bodyPr/>
          <a:lstStyle/>
          <a:p>
            <a:fld id="{55E84C0D-0155-4273-A82F-DFBDA477DC30}" type="slidenum">
              <a:rPr lang="en-US" smtClean="0"/>
              <a:pPr/>
              <a:t>21</a:t>
            </a:fld>
            <a:endParaRPr lang="en-US"/>
          </a:p>
        </p:txBody>
      </p:sp>
    </p:spTree>
    <p:extLst>
      <p:ext uri="{BB962C8B-B14F-4D97-AF65-F5344CB8AC3E}">
        <p14:creationId xmlns="" xmlns:p14="http://schemas.microsoft.com/office/powerpoint/2010/main" val="37819687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Affiliated Group</a:t>
            </a:r>
            <a:endParaRPr lang="en-US" dirty="0"/>
          </a:p>
        </p:txBody>
      </p:sp>
      <p:sp>
        <p:nvSpPr>
          <p:cNvPr id="3" name="Content Placeholder 2"/>
          <p:cNvSpPr>
            <a:spLocks noGrp="1"/>
          </p:cNvSpPr>
          <p:nvPr>
            <p:ph idx="1"/>
          </p:nvPr>
        </p:nvSpPr>
        <p:spPr/>
        <p:txBody>
          <a:bodyPr>
            <a:normAutofit fontScale="92500" lnSpcReduction="20000"/>
          </a:bodyPr>
          <a:lstStyle/>
          <a:p>
            <a:r>
              <a:rPr lang="en-US" u="sng" dirty="0" smtClean="0"/>
              <a:t>One Bad Apple Rule</a:t>
            </a:r>
            <a:r>
              <a:rPr lang="en-US" dirty="0" smtClean="0"/>
              <a:t>:  All FFI members of group must be participating FFIs or deemed compliant FFIs.  If one member of affiliated group fails to register, then all members are treated as non-compliant </a:t>
            </a:r>
          </a:p>
          <a:p>
            <a:pPr lvl="3"/>
            <a:r>
              <a:rPr lang="en-US" dirty="0" smtClean="0"/>
              <a:t>(</a:t>
            </a:r>
            <a:r>
              <a:rPr lang="en-US" dirty="0"/>
              <a:t>Prop. Reg. Sec. 1.1471-4(e</a:t>
            </a:r>
            <a:r>
              <a:rPr lang="en-US" dirty="0" smtClean="0"/>
              <a:t>)) </a:t>
            </a:r>
          </a:p>
          <a:p>
            <a:pPr lvl="1"/>
            <a:r>
              <a:rPr lang="en-US" dirty="0" smtClean="0"/>
              <a:t>Three </a:t>
            </a:r>
            <a:r>
              <a:rPr lang="en-US" dirty="0"/>
              <a:t>year transition period </a:t>
            </a:r>
            <a:r>
              <a:rPr lang="en-US" smtClean="0"/>
              <a:t>ends </a:t>
            </a:r>
            <a:r>
              <a:rPr lang="en-US" smtClean="0"/>
              <a:t>1/1/2016</a:t>
            </a:r>
            <a:endParaRPr lang="en-US" dirty="0" smtClean="0"/>
          </a:p>
          <a:p>
            <a:pPr lvl="1"/>
            <a:r>
              <a:rPr lang="en-US" dirty="0" smtClean="0"/>
              <a:t>Some countries may never waive privacy rules</a:t>
            </a:r>
          </a:p>
          <a:p>
            <a:pPr lvl="1"/>
            <a:r>
              <a:rPr lang="en-US" dirty="0" smtClean="0"/>
              <a:t>Inadvertent misstep by subsidiary</a:t>
            </a:r>
          </a:p>
          <a:p>
            <a:r>
              <a:rPr lang="en-US" u="sng" dirty="0" smtClean="0"/>
              <a:t>Local FFI</a:t>
            </a:r>
            <a:r>
              <a:rPr lang="en-US" dirty="0" smtClean="0"/>
              <a:t>: unavailable to insurance companies</a:t>
            </a:r>
          </a:p>
          <a:p>
            <a:pPr lvl="1"/>
            <a:r>
              <a:rPr lang="en-US" dirty="0" smtClean="0"/>
              <a:t>All members of group must be local FFIs </a:t>
            </a:r>
          </a:p>
          <a:p>
            <a:pPr lvl="1"/>
            <a:endParaRPr lang="en-US" dirty="0"/>
          </a:p>
        </p:txBody>
      </p:sp>
      <p:sp>
        <p:nvSpPr>
          <p:cNvPr id="4" name="Footer Placeholder 3"/>
          <p:cNvSpPr>
            <a:spLocks noGrp="1"/>
          </p:cNvSpPr>
          <p:nvPr>
            <p:ph type="ftr" sz="quarter" idx="11"/>
          </p:nvPr>
        </p:nvSpPr>
        <p:spPr/>
        <p:txBody>
          <a:bodyPr/>
          <a:lstStyle/>
          <a:p>
            <a:r>
              <a:rPr lang="en-US" smtClean="0"/>
              <a:t>FBA Insurance  Tax Seminar FATCA Panel</a:t>
            </a:r>
            <a:endParaRPr lang="en-US"/>
          </a:p>
        </p:txBody>
      </p:sp>
      <p:sp>
        <p:nvSpPr>
          <p:cNvPr id="5" name="Slide Number Placeholder 4"/>
          <p:cNvSpPr>
            <a:spLocks noGrp="1"/>
          </p:cNvSpPr>
          <p:nvPr>
            <p:ph type="sldNum" sz="quarter" idx="12"/>
          </p:nvPr>
        </p:nvSpPr>
        <p:spPr/>
        <p:txBody>
          <a:bodyPr/>
          <a:lstStyle/>
          <a:p>
            <a:fld id="{55E84C0D-0155-4273-A82F-DFBDA477DC30}" type="slidenum">
              <a:rPr lang="en-US" smtClean="0"/>
              <a:pPr/>
              <a:t>22</a:t>
            </a:fld>
            <a:endParaRPr lang="en-US"/>
          </a:p>
        </p:txBody>
      </p:sp>
    </p:spTree>
    <p:extLst>
      <p:ext uri="{BB962C8B-B14F-4D97-AF65-F5344CB8AC3E}">
        <p14:creationId xmlns="" xmlns:p14="http://schemas.microsoft.com/office/powerpoint/2010/main" val="39075254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Withholding obligations of US payors and FFis</a:t>
            </a:r>
            <a:endParaRPr lang="en-US" dirty="0"/>
          </a:p>
        </p:txBody>
      </p:sp>
      <p:sp>
        <p:nvSpPr>
          <p:cNvPr id="3" name="Text Placeholder 2"/>
          <p:cNvSpPr>
            <a:spLocks noGrp="1"/>
          </p:cNvSpPr>
          <p:nvPr>
            <p:ph type="body" idx="1"/>
          </p:nvPr>
        </p:nvSpPr>
        <p:spPr/>
        <p:txBody>
          <a:bodyPr/>
          <a:lstStyle/>
          <a:p>
            <a:r>
              <a:rPr lang="en-US" dirty="0" smtClean="0"/>
              <a:t>Section 4</a:t>
            </a:r>
            <a:endParaRPr lang="en-US" dirty="0"/>
          </a:p>
        </p:txBody>
      </p:sp>
      <p:sp>
        <p:nvSpPr>
          <p:cNvPr id="4" name="Footer Placeholder 3"/>
          <p:cNvSpPr>
            <a:spLocks noGrp="1"/>
          </p:cNvSpPr>
          <p:nvPr>
            <p:ph type="ftr" sz="quarter" idx="11"/>
          </p:nvPr>
        </p:nvSpPr>
        <p:spPr/>
        <p:txBody>
          <a:bodyPr/>
          <a:lstStyle/>
          <a:p>
            <a:r>
              <a:rPr lang="en-US" smtClean="0"/>
              <a:t>FBA Insurance  Tax Seminar FATCA Panel</a:t>
            </a:r>
            <a:endParaRPr lang="en-US"/>
          </a:p>
        </p:txBody>
      </p:sp>
      <p:sp>
        <p:nvSpPr>
          <p:cNvPr id="5" name="Slide Number Placeholder 4"/>
          <p:cNvSpPr>
            <a:spLocks noGrp="1"/>
          </p:cNvSpPr>
          <p:nvPr>
            <p:ph type="sldNum" sz="quarter" idx="12"/>
          </p:nvPr>
        </p:nvSpPr>
        <p:spPr/>
        <p:txBody>
          <a:bodyPr/>
          <a:lstStyle/>
          <a:p>
            <a:fld id="{55E84C0D-0155-4273-A82F-DFBDA477DC30}" type="slidenum">
              <a:rPr lang="en-US" smtClean="0"/>
              <a:pPr/>
              <a:t>23</a:t>
            </a:fld>
            <a:endParaRPr lang="en-US"/>
          </a:p>
        </p:txBody>
      </p:sp>
    </p:spTree>
    <p:extLst>
      <p:ext uri="{BB962C8B-B14F-4D97-AF65-F5344CB8AC3E}">
        <p14:creationId xmlns="" xmlns:p14="http://schemas.microsoft.com/office/powerpoint/2010/main" val="13689667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30% Withholding</a:t>
            </a:r>
            <a:endParaRPr lang="en-US" dirty="0"/>
          </a:p>
        </p:txBody>
      </p:sp>
      <p:sp>
        <p:nvSpPr>
          <p:cNvPr id="3" name="Content Placeholder 2"/>
          <p:cNvSpPr>
            <a:spLocks noGrp="1"/>
          </p:cNvSpPr>
          <p:nvPr>
            <p:ph idx="1"/>
          </p:nvPr>
        </p:nvSpPr>
        <p:spPr/>
        <p:txBody>
          <a:bodyPr>
            <a:normAutofit fontScale="92500"/>
          </a:bodyPr>
          <a:lstStyle/>
          <a:p>
            <a:r>
              <a:rPr lang="en-US" dirty="0" smtClean="0"/>
              <a:t>30% withholding required on payments to nonparticipating FFI, “recalcitrant” account holders (failed to provide information about US status), NFFE that does not provide certification</a:t>
            </a:r>
          </a:p>
          <a:p>
            <a:r>
              <a:rPr lang="en-US" dirty="0" smtClean="0"/>
              <a:t>US life insurance company is a withholding agent, too</a:t>
            </a:r>
          </a:p>
          <a:p>
            <a:r>
              <a:rPr lang="en-US" u="sng" dirty="0" err="1" smtClean="0"/>
              <a:t>Withholdable</a:t>
            </a:r>
            <a:r>
              <a:rPr lang="en-US" u="sng" dirty="0" smtClean="0"/>
              <a:t> payment </a:t>
            </a:r>
            <a:r>
              <a:rPr lang="en-US" dirty="0" smtClean="0"/>
              <a:t>defined as FDAP + proceeds of sales of property that produce interest and dividends</a:t>
            </a:r>
          </a:p>
          <a:p>
            <a:endParaRPr lang="en-US" dirty="0"/>
          </a:p>
        </p:txBody>
      </p:sp>
      <p:sp>
        <p:nvSpPr>
          <p:cNvPr id="4" name="Footer Placeholder 3"/>
          <p:cNvSpPr>
            <a:spLocks noGrp="1"/>
          </p:cNvSpPr>
          <p:nvPr>
            <p:ph type="ftr" sz="quarter" idx="11"/>
          </p:nvPr>
        </p:nvSpPr>
        <p:spPr/>
        <p:txBody>
          <a:bodyPr/>
          <a:lstStyle/>
          <a:p>
            <a:r>
              <a:rPr lang="en-US" smtClean="0"/>
              <a:t>FBA Insurance  Tax Seminar FATCA Panel</a:t>
            </a:r>
            <a:endParaRPr lang="en-US"/>
          </a:p>
        </p:txBody>
      </p:sp>
      <p:sp>
        <p:nvSpPr>
          <p:cNvPr id="5" name="Slide Number Placeholder 4"/>
          <p:cNvSpPr>
            <a:spLocks noGrp="1"/>
          </p:cNvSpPr>
          <p:nvPr>
            <p:ph type="sldNum" sz="quarter" idx="12"/>
          </p:nvPr>
        </p:nvSpPr>
        <p:spPr/>
        <p:txBody>
          <a:bodyPr/>
          <a:lstStyle/>
          <a:p>
            <a:fld id="{55E84C0D-0155-4273-A82F-DFBDA477DC30}" type="slidenum">
              <a:rPr lang="en-US" smtClean="0"/>
              <a:pPr/>
              <a:t>24</a:t>
            </a:fld>
            <a:endParaRPr lang="en-US"/>
          </a:p>
        </p:txBody>
      </p:sp>
    </p:spTree>
    <p:extLst>
      <p:ext uri="{BB962C8B-B14F-4D97-AF65-F5344CB8AC3E}">
        <p14:creationId xmlns="" xmlns:p14="http://schemas.microsoft.com/office/powerpoint/2010/main" val="509311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30% Withholding/ FDAP</a:t>
            </a:r>
            <a:endParaRPr lang="en-US" dirty="0"/>
          </a:p>
        </p:txBody>
      </p:sp>
      <p:sp>
        <p:nvSpPr>
          <p:cNvPr id="3" name="Content Placeholder 2"/>
          <p:cNvSpPr>
            <a:spLocks noGrp="1"/>
          </p:cNvSpPr>
          <p:nvPr>
            <p:ph idx="1"/>
          </p:nvPr>
        </p:nvSpPr>
        <p:spPr/>
        <p:txBody>
          <a:bodyPr>
            <a:normAutofit fontScale="92500" lnSpcReduction="20000"/>
          </a:bodyPr>
          <a:lstStyle/>
          <a:p>
            <a:r>
              <a:rPr lang="en-US" dirty="0"/>
              <a:t>I</a:t>
            </a:r>
            <a:r>
              <a:rPr lang="en-US" dirty="0" smtClean="0"/>
              <a:t>ncludes </a:t>
            </a:r>
            <a:r>
              <a:rPr lang="en-US" dirty="0"/>
              <a:t>taxable portion of annuity payments and cash surrender value</a:t>
            </a:r>
            <a:r>
              <a:rPr lang="en-US" dirty="0" smtClean="0"/>
              <a:t>, </a:t>
            </a:r>
            <a:endParaRPr lang="en-US" dirty="0"/>
          </a:p>
          <a:p>
            <a:r>
              <a:rPr lang="en-US" dirty="0" smtClean="0"/>
              <a:t>Excludes </a:t>
            </a:r>
            <a:r>
              <a:rPr lang="en-US" dirty="0"/>
              <a:t>death benefits, return of basis for annuities, withdrawals from life insurance, premiums subject to FET,</a:t>
            </a:r>
          </a:p>
          <a:p>
            <a:r>
              <a:rPr lang="en-US" dirty="0"/>
              <a:t>Excludes grandfathered obligations (life and annuities in effect on 1/1/2013 </a:t>
            </a:r>
            <a:r>
              <a:rPr lang="en-US" i="1" dirty="0"/>
              <a:t>i.e.,</a:t>
            </a:r>
            <a:r>
              <a:rPr lang="en-US" dirty="0"/>
              <a:t> life insurance payable on stated age or death; term certain annuity).  Unclear if </a:t>
            </a:r>
            <a:r>
              <a:rPr lang="en-US" dirty="0" smtClean="0"/>
              <a:t>it covers more </a:t>
            </a:r>
            <a:r>
              <a:rPr lang="en-US" dirty="0"/>
              <a:t>typical annuity that provides payment for life or contracts with specified number of years.</a:t>
            </a:r>
          </a:p>
          <a:p>
            <a:endParaRPr lang="en-US" dirty="0"/>
          </a:p>
        </p:txBody>
      </p:sp>
      <p:sp>
        <p:nvSpPr>
          <p:cNvPr id="4" name="Footer Placeholder 3"/>
          <p:cNvSpPr>
            <a:spLocks noGrp="1"/>
          </p:cNvSpPr>
          <p:nvPr>
            <p:ph type="ftr" sz="quarter" idx="11"/>
          </p:nvPr>
        </p:nvSpPr>
        <p:spPr/>
        <p:txBody>
          <a:bodyPr/>
          <a:lstStyle/>
          <a:p>
            <a:r>
              <a:rPr lang="en-US" smtClean="0"/>
              <a:t>FBA Insurance  Tax Seminar FATCA Panel</a:t>
            </a:r>
            <a:endParaRPr lang="en-US"/>
          </a:p>
        </p:txBody>
      </p:sp>
      <p:sp>
        <p:nvSpPr>
          <p:cNvPr id="5" name="Slide Number Placeholder 4"/>
          <p:cNvSpPr>
            <a:spLocks noGrp="1"/>
          </p:cNvSpPr>
          <p:nvPr>
            <p:ph type="sldNum" sz="quarter" idx="12"/>
          </p:nvPr>
        </p:nvSpPr>
        <p:spPr/>
        <p:txBody>
          <a:bodyPr/>
          <a:lstStyle/>
          <a:p>
            <a:fld id="{55E84C0D-0155-4273-A82F-DFBDA477DC30}" type="slidenum">
              <a:rPr lang="en-US" smtClean="0"/>
              <a:pPr/>
              <a:t>25</a:t>
            </a:fld>
            <a:endParaRPr lang="en-US"/>
          </a:p>
        </p:txBody>
      </p:sp>
    </p:spTree>
    <p:extLst>
      <p:ext uri="{BB962C8B-B14F-4D97-AF65-F5344CB8AC3E}">
        <p14:creationId xmlns="" xmlns:p14="http://schemas.microsoft.com/office/powerpoint/2010/main" val="2565685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Which companies are required to register as FFIs?</a:t>
            </a:r>
          </a:p>
          <a:p>
            <a:pPr lvl="1"/>
            <a:r>
              <a:rPr lang="en-US" dirty="0" smtClean="0"/>
              <a:t>Definitions of FFI, Financial Account, Cash Value</a:t>
            </a:r>
          </a:p>
          <a:p>
            <a:pPr lvl="1"/>
            <a:r>
              <a:rPr lang="en-US" dirty="0" smtClean="0"/>
              <a:t>Exceptions</a:t>
            </a:r>
          </a:p>
          <a:p>
            <a:pPr lvl="1"/>
            <a:r>
              <a:rPr lang="en-US" dirty="0" smtClean="0"/>
              <a:t>EU Framework</a:t>
            </a:r>
          </a:p>
          <a:p>
            <a:r>
              <a:rPr lang="en-US" dirty="0" smtClean="0"/>
              <a:t>Identification of US Accounts</a:t>
            </a:r>
          </a:p>
          <a:p>
            <a:pPr lvl="1"/>
            <a:r>
              <a:rPr lang="en-US" dirty="0" smtClean="0"/>
              <a:t>Existing</a:t>
            </a:r>
          </a:p>
          <a:p>
            <a:pPr lvl="1"/>
            <a:r>
              <a:rPr lang="en-US" dirty="0" smtClean="0"/>
              <a:t>New</a:t>
            </a:r>
          </a:p>
          <a:p>
            <a:r>
              <a:rPr lang="en-US" dirty="0" smtClean="0"/>
              <a:t>Reporting Obligations</a:t>
            </a:r>
          </a:p>
          <a:p>
            <a:pPr lvl="1"/>
            <a:r>
              <a:rPr lang="en-US" dirty="0" smtClean="0"/>
              <a:t>Affiliated Group Rules</a:t>
            </a:r>
          </a:p>
          <a:p>
            <a:r>
              <a:rPr lang="en-US" dirty="0" smtClean="0"/>
              <a:t>Withholding by US Payors and FFIs</a:t>
            </a:r>
            <a:endParaRPr lang="en-US" dirty="0"/>
          </a:p>
        </p:txBody>
      </p:sp>
      <p:sp>
        <p:nvSpPr>
          <p:cNvPr id="4" name="Footer Placeholder 3"/>
          <p:cNvSpPr>
            <a:spLocks noGrp="1"/>
          </p:cNvSpPr>
          <p:nvPr>
            <p:ph type="ftr" sz="quarter" idx="11"/>
          </p:nvPr>
        </p:nvSpPr>
        <p:spPr/>
        <p:txBody>
          <a:bodyPr/>
          <a:lstStyle/>
          <a:p>
            <a:r>
              <a:rPr lang="en-US" smtClean="0"/>
              <a:t>FBA Insurance  Tax Seminar FATCA Panel</a:t>
            </a:r>
            <a:endParaRPr lang="en-US" dirty="0"/>
          </a:p>
        </p:txBody>
      </p:sp>
      <p:sp>
        <p:nvSpPr>
          <p:cNvPr id="5" name="Slide Number Placeholder 4"/>
          <p:cNvSpPr>
            <a:spLocks noGrp="1"/>
          </p:cNvSpPr>
          <p:nvPr>
            <p:ph type="sldNum" sz="quarter" idx="12"/>
          </p:nvPr>
        </p:nvSpPr>
        <p:spPr/>
        <p:txBody>
          <a:bodyPr/>
          <a:lstStyle/>
          <a:p>
            <a:fld id="{55E84C0D-0155-4273-A82F-DFBDA477DC30}" type="slidenum">
              <a:rPr lang="en-US" smtClean="0"/>
              <a:pPr/>
              <a:t>3</a:t>
            </a:fld>
            <a:endParaRPr lang="en-US"/>
          </a:p>
        </p:txBody>
      </p:sp>
    </p:spTree>
    <p:extLst>
      <p:ext uri="{BB962C8B-B14F-4D97-AF65-F5344CB8AC3E}">
        <p14:creationId xmlns="" xmlns:p14="http://schemas.microsoft.com/office/powerpoint/2010/main" val="37545806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Registration of Foreign Financial Institutions</a:t>
            </a:r>
            <a:endParaRPr lang="en-US" dirty="0"/>
          </a:p>
        </p:txBody>
      </p:sp>
      <p:sp>
        <p:nvSpPr>
          <p:cNvPr id="3" name="Text Placeholder 2"/>
          <p:cNvSpPr>
            <a:spLocks noGrp="1"/>
          </p:cNvSpPr>
          <p:nvPr>
            <p:ph type="body" idx="1"/>
          </p:nvPr>
        </p:nvSpPr>
        <p:spPr/>
        <p:txBody>
          <a:bodyPr/>
          <a:lstStyle/>
          <a:p>
            <a:r>
              <a:rPr lang="en-US" dirty="0" smtClean="0"/>
              <a:t>Section 1</a:t>
            </a:r>
            <a:endParaRPr lang="en-US" dirty="0"/>
          </a:p>
        </p:txBody>
      </p:sp>
      <p:sp>
        <p:nvSpPr>
          <p:cNvPr id="4" name="Footer Placeholder 3"/>
          <p:cNvSpPr>
            <a:spLocks noGrp="1"/>
          </p:cNvSpPr>
          <p:nvPr>
            <p:ph type="ftr" sz="quarter" idx="11"/>
          </p:nvPr>
        </p:nvSpPr>
        <p:spPr/>
        <p:txBody>
          <a:bodyPr/>
          <a:lstStyle/>
          <a:p>
            <a:r>
              <a:rPr lang="en-US" smtClean="0"/>
              <a:t>FBA Insurance  Tax Seminar FATCA Panel</a:t>
            </a:r>
            <a:endParaRPr lang="en-US"/>
          </a:p>
        </p:txBody>
      </p:sp>
      <p:sp>
        <p:nvSpPr>
          <p:cNvPr id="5" name="Slide Number Placeholder 4"/>
          <p:cNvSpPr>
            <a:spLocks noGrp="1"/>
          </p:cNvSpPr>
          <p:nvPr>
            <p:ph type="sldNum" sz="quarter" idx="12"/>
          </p:nvPr>
        </p:nvSpPr>
        <p:spPr/>
        <p:txBody>
          <a:bodyPr/>
          <a:lstStyle/>
          <a:p>
            <a:fld id="{55E84C0D-0155-4273-A82F-DFBDA477DC30}" type="slidenum">
              <a:rPr lang="en-US" smtClean="0"/>
              <a:pPr/>
              <a:t>4</a:t>
            </a:fld>
            <a:endParaRPr lang="en-US"/>
          </a:p>
        </p:txBody>
      </p:sp>
    </p:spTree>
    <p:extLst>
      <p:ext uri="{BB962C8B-B14F-4D97-AF65-F5344CB8AC3E}">
        <p14:creationId xmlns="" xmlns:p14="http://schemas.microsoft.com/office/powerpoint/2010/main" val="31184926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Case Study # 1</a:t>
            </a:r>
            <a:br>
              <a:rPr lang="en-US" dirty="0" smtClean="0"/>
            </a:br>
            <a:r>
              <a:rPr lang="en-US" dirty="0" smtClean="0"/>
              <a:t>Matterhorn Holdings, Ltd.</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Matterhorn Holdings is Swiss holding company, </a:t>
            </a:r>
          </a:p>
          <a:p>
            <a:pPr lvl="1"/>
            <a:r>
              <a:rPr lang="en-US" dirty="0" smtClean="0"/>
              <a:t>life insurance subs in UK, Germany, Switzerland, Brazil, </a:t>
            </a:r>
          </a:p>
          <a:p>
            <a:pPr lvl="1"/>
            <a:r>
              <a:rPr lang="en-US" dirty="0" smtClean="0"/>
              <a:t>P&amp;C subs in </a:t>
            </a:r>
            <a:r>
              <a:rPr lang="en-US" dirty="0"/>
              <a:t>F</a:t>
            </a:r>
            <a:r>
              <a:rPr lang="en-US" dirty="0" smtClean="0"/>
              <a:t>rance and Italy, and</a:t>
            </a:r>
          </a:p>
          <a:p>
            <a:pPr lvl="1"/>
            <a:r>
              <a:rPr lang="en-US" dirty="0" smtClean="0"/>
              <a:t>Reinsurance sub in Ireland writes both PC &amp; life.</a:t>
            </a:r>
          </a:p>
          <a:p>
            <a:r>
              <a:rPr lang="en-US" dirty="0" smtClean="0"/>
              <a:t>Are the holding company and subs FFIs?</a:t>
            </a:r>
          </a:p>
          <a:p>
            <a:r>
              <a:rPr lang="en-US" dirty="0" smtClean="0"/>
              <a:t>Do the life insurance subs write cash value life insurance or annuities?  Pure protection policies such as disability, health insurance?</a:t>
            </a:r>
          </a:p>
          <a:p>
            <a:r>
              <a:rPr lang="en-US" dirty="0" smtClean="0"/>
              <a:t>Do the P&amp;C companies write cash value insurance?  How is reinsurance treated?</a:t>
            </a:r>
          </a:p>
          <a:p>
            <a:endParaRPr lang="en-US" dirty="0" smtClean="0"/>
          </a:p>
          <a:p>
            <a:endParaRPr lang="en-US" dirty="0"/>
          </a:p>
        </p:txBody>
      </p:sp>
      <p:sp>
        <p:nvSpPr>
          <p:cNvPr id="4" name="Footer Placeholder 3"/>
          <p:cNvSpPr>
            <a:spLocks noGrp="1"/>
          </p:cNvSpPr>
          <p:nvPr>
            <p:ph type="ftr" sz="quarter" idx="11"/>
          </p:nvPr>
        </p:nvSpPr>
        <p:spPr/>
        <p:txBody>
          <a:bodyPr/>
          <a:lstStyle/>
          <a:p>
            <a:r>
              <a:rPr lang="en-US" smtClean="0"/>
              <a:t>FBA Insurance  Tax Seminar FATCA Panel</a:t>
            </a:r>
            <a:endParaRPr lang="en-US"/>
          </a:p>
        </p:txBody>
      </p:sp>
      <p:sp>
        <p:nvSpPr>
          <p:cNvPr id="5" name="Slide Number Placeholder 4"/>
          <p:cNvSpPr>
            <a:spLocks noGrp="1"/>
          </p:cNvSpPr>
          <p:nvPr>
            <p:ph type="sldNum" sz="quarter" idx="12"/>
          </p:nvPr>
        </p:nvSpPr>
        <p:spPr/>
        <p:txBody>
          <a:bodyPr/>
          <a:lstStyle/>
          <a:p>
            <a:fld id="{55E84C0D-0155-4273-A82F-DFBDA477DC30}" type="slidenum">
              <a:rPr lang="en-US" smtClean="0"/>
              <a:pPr/>
              <a:t>5</a:t>
            </a:fld>
            <a:endParaRPr lang="en-US"/>
          </a:p>
        </p:txBody>
      </p:sp>
    </p:spTree>
    <p:extLst>
      <p:ext uri="{BB962C8B-B14F-4D97-AF65-F5344CB8AC3E}">
        <p14:creationId xmlns="" xmlns:p14="http://schemas.microsoft.com/office/powerpoint/2010/main" val="21853846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Foreign Financial Institution</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Insurance company is defined as one “more than half the business of which during the calendar year is issuing (or being obligated to make payments with respect to) insurance or annuity contracts or the reinsuring of such contracts.”</a:t>
            </a:r>
          </a:p>
          <a:p>
            <a:pPr lvl="2"/>
            <a:r>
              <a:rPr lang="en-US" dirty="0" smtClean="0"/>
              <a:t>Prop. Reg. Sec. 1.1471-1(b)(33).</a:t>
            </a:r>
          </a:p>
          <a:p>
            <a:r>
              <a:rPr lang="en-US" dirty="0"/>
              <a:t>A foreign insurer that sells a cash value insurance or annuity contract will be an FFI</a:t>
            </a:r>
            <a:r>
              <a:rPr lang="en-US" dirty="0" smtClean="0"/>
              <a:t>.</a:t>
            </a:r>
          </a:p>
          <a:p>
            <a:r>
              <a:rPr lang="en-US" dirty="0" smtClean="0"/>
              <a:t>The holding company for an insurance company that sells cash value contracts will </a:t>
            </a:r>
            <a:r>
              <a:rPr lang="en-US" dirty="0"/>
              <a:t>also be an FFI. </a:t>
            </a:r>
            <a:endParaRPr lang="en-US" dirty="0" smtClean="0"/>
          </a:p>
          <a:p>
            <a:pPr lvl="2"/>
            <a:r>
              <a:rPr lang="en-US" dirty="0"/>
              <a:t>Prop. Reg. Sec. </a:t>
            </a:r>
            <a:r>
              <a:rPr lang="en-US" dirty="0" smtClean="0"/>
              <a:t>1.1471-5(e)(1)(iv).</a:t>
            </a:r>
          </a:p>
          <a:p>
            <a:pPr lvl="2"/>
            <a:endParaRPr lang="en-US" dirty="0"/>
          </a:p>
          <a:p>
            <a:endParaRPr lang="en-US" dirty="0" smtClean="0"/>
          </a:p>
          <a:p>
            <a:endParaRPr lang="en-US" sz="2500" dirty="0"/>
          </a:p>
        </p:txBody>
      </p:sp>
      <p:sp>
        <p:nvSpPr>
          <p:cNvPr id="4" name="Footer Placeholder 3"/>
          <p:cNvSpPr>
            <a:spLocks noGrp="1"/>
          </p:cNvSpPr>
          <p:nvPr>
            <p:ph type="ftr" sz="quarter" idx="11"/>
          </p:nvPr>
        </p:nvSpPr>
        <p:spPr/>
        <p:txBody>
          <a:bodyPr/>
          <a:lstStyle/>
          <a:p>
            <a:r>
              <a:rPr lang="en-US" smtClean="0"/>
              <a:t>FBA Insurance  Tax Seminar FATCA Panel</a:t>
            </a:r>
            <a:endParaRPr lang="en-US"/>
          </a:p>
        </p:txBody>
      </p:sp>
      <p:sp>
        <p:nvSpPr>
          <p:cNvPr id="5" name="Slide Number Placeholder 4"/>
          <p:cNvSpPr>
            <a:spLocks noGrp="1"/>
          </p:cNvSpPr>
          <p:nvPr>
            <p:ph type="sldNum" sz="quarter" idx="12"/>
          </p:nvPr>
        </p:nvSpPr>
        <p:spPr/>
        <p:txBody>
          <a:bodyPr/>
          <a:lstStyle/>
          <a:p>
            <a:fld id="{55E84C0D-0155-4273-A82F-DFBDA477DC30}" type="slidenum">
              <a:rPr lang="en-US" smtClean="0"/>
              <a:pPr/>
              <a:t>6</a:t>
            </a:fld>
            <a:endParaRPr lang="en-US"/>
          </a:p>
        </p:txBody>
      </p:sp>
    </p:spTree>
    <p:extLst>
      <p:ext uri="{BB962C8B-B14F-4D97-AF65-F5344CB8AC3E}">
        <p14:creationId xmlns="" xmlns:p14="http://schemas.microsoft.com/office/powerpoint/2010/main" val="3870941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Account</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Depository account, custodial account, equity or debt interest (not traded on exchange) in a financial institution other than bank, mutual fund or insurance company, and cash value insurance contract or annuity.</a:t>
            </a:r>
          </a:p>
          <a:p>
            <a:pPr lvl="2"/>
            <a:r>
              <a:rPr lang="en-US" dirty="0"/>
              <a:t>Prop. Reg. Sec 1.1471-5(b)(1</a:t>
            </a:r>
            <a:r>
              <a:rPr lang="en-US" dirty="0" smtClean="0"/>
              <a:t>)</a:t>
            </a:r>
          </a:p>
          <a:p>
            <a:r>
              <a:rPr lang="en-US" dirty="0" smtClean="0"/>
              <a:t>Cash </a:t>
            </a:r>
            <a:r>
              <a:rPr lang="en-US" dirty="0"/>
              <a:t>value is defined as the greater of</a:t>
            </a:r>
          </a:p>
          <a:p>
            <a:pPr lvl="1"/>
            <a:r>
              <a:rPr lang="en-US" dirty="0"/>
              <a:t>The amount the policyholder is entitled to </a:t>
            </a:r>
            <a:r>
              <a:rPr lang="en-US" dirty="0" smtClean="0"/>
              <a:t>receive  </a:t>
            </a:r>
            <a:r>
              <a:rPr lang="en-US" dirty="0"/>
              <a:t>upon surrender or termination of contract (determined without reduction for surrender charge or policy loan), and</a:t>
            </a:r>
          </a:p>
          <a:p>
            <a:pPr lvl="1"/>
            <a:r>
              <a:rPr lang="en-US" dirty="0"/>
              <a:t>The amount the policyholder can borrow.</a:t>
            </a:r>
          </a:p>
          <a:p>
            <a:pPr lvl="2"/>
            <a:r>
              <a:rPr lang="en-US" sz="2500" dirty="0"/>
              <a:t>Prop. Reg. Sec 1.1471-5(b)(1)(iv)</a:t>
            </a:r>
            <a:endParaRPr lang="en-US" dirty="0"/>
          </a:p>
        </p:txBody>
      </p:sp>
      <p:sp>
        <p:nvSpPr>
          <p:cNvPr id="4" name="Footer Placeholder 3"/>
          <p:cNvSpPr>
            <a:spLocks noGrp="1"/>
          </p:cNvSpPr>
          <p:nvPr>
            <p:ph type="ftr" sz="quarter" idx="11"/>
          </p:nvPr>
        </p:nvSpPr>
        <p:spPr/>
        <p:txBody>
          <a:bodyPr/>
          <a:lstStyle/>
          <a:p>
            <a:r>
              <a:rPr lang="en-US" smtClean="0"/>
              <a:t>FBA Insurance  Tax Seminar FATCA Panel</a:t>
            </a:r>
            <a:endParaRPr lang="en-US"/>
          </a:p>
        </p:txBody>
      </p:sp>
      <p:sp>
        <p:nvSpPr>
          <p:cNvPr id="5" name="Slide Number Placeholder 4"/>
          <p:cNvSpPr>
            <a:spLocks noGrp="1"/>
          </p:cNvSpPr>
          <p:nvPr>
            <p:ph type="sldNum" sz="quarter" idx="12"/>
          </p:nvPr>
        </p:nvSpPr>
        <p:spPr/>
        <p:txBody>
          <a:bodyPr/>
          <a:lstStyle/>
          <a:p>
            <a:fld id="{55E84C0D-0155-4273-A82F-DFBDA477DC30}" type="slidenum">
              <a:rPr lang="en-US" smtClean="0"/>
              <a:pPr/>
              <a:t>7</a:t>
            </a:fld>
            <a:endParaRPr lang="en-US"/>
          </a:p>
        </p:txBody>
      </p:sp>
    </p:spTree>
    <p:extLst>
      <p:ext uri="{BB962C8B-B14F-4D97-AF65-F5344CB8AC3E}">
        <p14:creationId xmlns="" xmlns:p14="http://schemas.microsoft.com/office/powerpoint/2010/main" val="23969207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Exclusions from “Cash Value”</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Term life insurance</a:t>
            </a:r>
          </a:p>
          <a:p>
            <a:pPr lvl="1"/>
            <a:r>
              <a:rPr lang="en-US" dirty="0" smtClean="0"/>
              <a:t>“Equal periodic payments payable annually or more frequently”</a:t>
            </a:r>
          </a:p>
          <a:p>
            <a:pPr lvl="1"/>
            <a:r>
              <a:rPr lang="en-US" dirty="0" smtClean="0"/>
              <a:t>Amount payable upon termination prior to death cannot exceed aggregate premiums, less mortality, morbidity, and expense charges</a:t>
            </a:r>
          </a:p>
          <a:p>
            <a:pPr lvl="2"/>
            <a:r>
              <a:rPr lang="en-US" dirty="0" smtClean="0"/>
              <a:t>Prop. Reg. Sec. 1.1471-5(b)(2)(ii)</a:t>
            </a:r>
          </a:p>
          <a:p>
            <a:r>
              <a:rPr lang="en-US" dirty="0" smtClean="0"/>
              <a:t>Cash value does not include personal injury or sickness benefit, refund of premium (other than under life insurance or annuity) due to cancellation, decrease in risk exposure, or redetermination of premium because of posting error, or policyholder dividend</a:t>
            </a:r>
          </a:p>
          <a:p>
            <a:pPr lvl="2"/>
            <a:r>
              <a:rPr lang="en-US" dirty="0" smtClean="0"/>
              <a:t>Prop. Reg. Sec. 1.1271-5(b)(3)(v)(C)</a:t>
            </a:r>
            <a:endParaRPr lang="en-US" dirty="0"/>
          </a:p>
        </p:txBody>
      </p:sp>
      <p:sp>
        <p:nvSpPr>
          <p:cNvPr id="4" name="Footer Placeholder 3"/>
          <p:cNvSpPr>
            <a:spLocks noGrp="1"/>
          </p:cNvSpPr>
          <p:nvPr>
            <p:ph type="ftr" sz="quarter" idx="11"/>
          </p:nvPr>
        </p:nvSpPr>
        <p:spPr/>
        <p:txBody>
          <a:bodyPr/>
          <a:lstStyle/>
          <a:p>
            <a:r>
              <a:rPr lang="en-US" smtClean="0"/>
              <a:t>FBA Insurance  Tax Seminar FATCA Panel</a:t>
            </a:r>
            <a:endParaRPr lang="en-US"/>
          </a:p>
        </p:txBody>
      </p:sp>
      <p:sp>
        <p:nvSpPr>
          <p:cNvPr id="5" name="Slide Number Placeholder 4"/>
          <p:cNvSpPr>
            <a:spLocks noGrp="1"/>
          </p:cNvSpPr>
          <p:nvPr>
            <p:ph type="sldNum" sz="quarter" idx="12"/>
          </p:nvPr>
        </p:nvSpPr>
        <p:spPr/>
        <p:txBody>
          <a:bodyPr/>
          <a:lstStyle/>
          <a:p>
            <a:fld id="{55E84C0D-0155-4273-A82F-DFBDA477DC30}" type="slidenum">
              <a:rPr lang="en-US" smtClean="0"/>
              <a:pPr/>
              <a:t>8</a:t>
            </a:fld>
            <a:endParaRPr lang="en-US"/>
          </a:p>
        </p:txBody>
      </p:sp>
    </p:spTree>
    <p:extLst>
      <p:ext uri="{BB962C8B-B14F-4D97-AF65-F5344CB8AC3E}">
        <p14:creationId xmlns="" xmlns:p14="http://schemas.microsoft.com/office/powerpoint/2010/main" val="38411140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Exclusion from “Cash Value”</a:t>
            </a:r>
            <a:endParaRPr lang="en-US" dirty="0"/>
          </a:p>
        </p:txBody>
      </p:sp>
      <p:sp>
        <p:nvSpPr>
          <p:cNvPr id="3" name="Content Placeholder 2"/>
          <p:cNvSpPr>
            <a:spLocks noGrp="1"/>
          </p:cNvSpPr>
          <p:nvPr>
            <p:ph idx="1"/>
          </p:nvPr>
        </p:nvSpPr>
        <p:spPr/>
        <p:txBody>
          <a:bodyPr/>
          <a:lstStyle/>
          <a:p>
            <a:r>
              <a:rPr lang="en-US" dirty="0" smtClean="0"/>
              <a:t>By deduction, property-casualty insurance is excluded</a:t>
            </a:r>
          </a:p>
          <a:p>
            <a:pPr lvl="1"/>
            <a:r>
              <a:rPr lang="en-US" dirty="0" smtClean="0"/>
              <a:t>See also, Preamble, pp. 56-7</a:t>
            </a:r>
          </a:p>
          <a:p>
            <a:r>
              <a:rPr lang="en-US" dirty="0" smtClean="0"/>
              <a:t>By deduction, indemnity reinsurance is excluded</a:t>
            </a:r>
            <a:endParaRPr lang="en-US" dirty="0"/>
          </a:p>
        </p:txBody>
      </p:sp>
      <p:sp>
        <p:nvSpPr>
          <p:cNvPr id="4" name="Footer Placeholder 3"/>
          <p:cNvSpPr>
            <a:spLocks noGrp="1"/>
          </p:cNvSpPr>
          <p:nvPr>
            <p:ph type="ftr" sz="quarter" idx="11"/>
          </p:nvPr>
        </p:nvSpPr>
        <p:spPr/>
        <p:txBody>
          <a:bodyPr/>
          <a:lstStyle/>
          <a:p>
            <a:r>
              <a:rPr lang="en-US" smtClean="0"/>
              <a:t>FBA Insurance  Tax Seminar FATCA Panel</a:t>
            </a:r>
            <a:endParaRPr lang="en-US"/>
          </a:p>
        </p:txBody>
      </p:sp>
      <p:sp>
        <p:nvSpPr>
          <p:cNvPr id="5" name="Slide Number Placeholder 4"/>
          <p:cNvSpPr>
            <a:spLocks noGrp="1"/>
          </p:cNvSpPr>
          <p:nvPr>
            <p:ph type="sldNum" sz="quarter" idx="12"/>
          </p:nvPr>
        </p:nvSpPr>
        <p:spPr/>
        <p:txBody>
          <a:bodyPr/>
          <a:lstStyle/>
          <a:p>
            <a:fld id="{55E84C0D-0155-4273-A82F-DFBDA477DC30}" type="slidenum">
              <a:rPr lang="en-US" smtClean="0"/>
              <a:pPr/>
              <a:t>9</a:t>
            </a:fld>
            <a:endParaRPr lang="en-US"/>
          </a:p>
        </p:txBody>
      </p:sp>
    </p:spTree>
    <p:extLst>
      <p:ext uri="{BB962C8B-B14F-4D97-AF65-F5344CB8AC3E}">
        <p14:creationId xmlns="" xmlns:p14="http://schemas.microsoft.com/office/powerpoint/2010/main" val="36820138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578</TotalTime>
  <Words>1885</Words>
  <Application>Microsoft Office PowerPoint</Application>
  <PresentationFormat>On-screen Show (4:3)</PresentationFormat>
  <Paragraphs>230</Paragraphs>
  <Slides>25</Slides>
  <Notes>25</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Impact of FATCA on Insurance Companies </vt:lpstr>
      <vt:lpstr>Overview</vt:lpstr>
      <vt:lpstr>Topics</vt:lpstr>
      <vt:lpstr>Registration of Foreign Financial Institutions</vt:lpstr>
      <vt:lpstr>Case Study # 1 Matterhorn Holdings, Ltd.</vt:lpstr>
      <vt:lpstr>Foreign Financial Institution</vt:lpstr>
      <vt:lpstr>Financial Account</vt:lpstr>
      <vt:lpstr>Exclusions from “Cash Value”</vt:lpstr>
      <vt:lpstr>Exclusion from “Cash Value”</vt:lpstr>
      <vt:lpstr>Definitions: Life Insurance &amp; Annuity</vt:lpstr>
      <vt:lpstr>Exceptions to Financial Account: Pensions and Savings Plans</vt:lpstr>
      <vt:lpstr>Exceptions to Financial Account: Pensions and Savings Plans 2</vt:lpstr>
      <vt:lpstr>Exceptions to Financial Account: Pensions and Savings Plans 3</vt:lpstr>
      <vt:lpstr>Case Study #1 Matterhorn Holdings, Ltd.</vt:lpstr>
      <vt:lpstr>Case Study #2 Devon Insurance Ltd. and affiliates</vt:lpstr>
      <vt:lpstr>Intergovernmental Agreements  with 5 EU Countries</vt:lpstr>
      <vt:lpstr>Identification of US Account Holders</vt:lpstr>
      <vt:lpstr>Due Diligence  Identification of US Account Holders</vt:lpstr>
      <vt:lpstr>Due Diligence  Identification of US Account Holders</vt:lpstr>
      <vt:lpstr>Due Diligence/ New Contracts</vt:lpstr>
      <vt:lpstr>Reporting obligations</vt:lpstr>
      <vt:lpstr>Affiliated Group</vt:lpstr>
      <vt:lpstr>Withholding obligations of US payors and FFis</vt:lpstr>
      <vt:lpstr>30% Withholding</vt:lpstr>
      <vt:lpstr>30% Withholding/ FDAP</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Impact of FATCA on Insurance Companies </dc:title>
  <dc:creator>Brenda Viehe-Naess</dc:creator>
  <cp:lastModifiedBy>Kate Faenza</cp:lastModifiedBy>
  <cp:revision>68</cp:revision>
  <dcterms:created xsi:type="dcterms:W3CDTF">2012-03-29T14:40:42Z</dcterms:created>
  <dcterms:modified xsi:type="dcterms:W3CDTF">2012-05-23T14:21:21Z</dcterms:modified>
</cp:coreProperties>
</file>